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302" r:id="rId2"/>
    <p:sldId id="304" r:id="rId3"/>
    <p:sldId id="257" r:id="rId4"/>
    <p:sldId id="258" r:id="rId5"/>
    <p:sldId id="259" r:id="rId6"/>
    <p:sldId id="260" r:id="rId7"/>
    <p:sldId id="261" r:id="rId8"/>
    <p:sldId id="262" r:id="rId9"/>
    <p:sldId id="306" r:id="rId10"/>
    <p:sldId id="264" r:id="rId11"/>
    <p:sldId id="263" r:id="rId12"/>
    <p:sldId id="265" r:id="rId13"/>
    <p:sldId id="266" r:id="rId14"/>
    <p:sldId id="267" r:id="rId15"/>
    <p:sldId id="295" r:id="rId16"/>
    <p:sldId id="296" r:id="rId17"/>
    <p:sldId id="268" r:id="rId18"/>
    <p:sldId id="269" r:id="rId19"/>
    <p:sldId id="270" r:id="rId20"/>
    <p:sldId id="271" r:id="rId21"/>
    <p:sldId id="273" r:id="rId22"/>
    <p:sldId id="274" r:id="rId23"/>
    <p:sldId id="275" r:id="rId24"/>
    <p:sldId id="276" r:id="rId25"/>
    <p:sldId id="277" r:id="rId26"/>
    <p:sldId id="278" r:id="rId27"/>
    <p:sldId id="279" r:id="rId28"/>
    <p:sldId id="280" r:id="rId29"/>
    <p:sldId id="297" r:id="rId30"/>
    <p:sldId id="282" r:id="rId31"/>
    <p:sldId id="283" r:id="rId32"/>
    <p:sldId id="284" r:id="rId33"/>
    <p:sldId id="285" r:id="rId34"/>
    <p:sldId id="281" r:id="rId35"/>
    <p:sldId id="286" r:id="rId36"/>
    <p:sldId id="287" r:id="rId37"/>
    <p:sldId id="288" r:id="rId38"/>
    <p:sldId id="289" r:id="rId39"/>
    <p:sldId id="290" r:id="rId40"/>
    <p:sldId id="291" r:id="rId41"/>
    <p:sldId id="292" r:id="rId42"/>
    <p:sldId id="293" r:id="rId43"/>
    <p:sldId id="294" r:id="rId44"/>
    <p:sldId id="298" r:id="rId45"/>
    <p:sldId id="299" r:id="rId46"/>
    <p:sldId id="300" r:id="rId47"/>
    <p:sldId id="301" r:id="rId48"/>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8966D6-3981-45CE-B41B-BBA93CB41240}"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ru-RU"/>
        </a:p>
      </dgm:t>
    </dgm:pt>
    <dgm:pt modelId="{1E25D5A5-2967-49DE-A0CB-3AA807D804E0}">
      <dgm:prSet phldrT="[Текст]"/>
      <dgm:spPr/>
      <dgm:t>
        <a:bodyPr/>
        <a:lstStyle/>
        <a:p>
          <a:r>
            <a:rPr lang="en-US" dirty="0" smtClean="0"/>
            <a:t>sensory (afferent) fibers carrying signals from sensory receptors  to  the CNS, and motor  (efferent)  fibers carrying  signals from the CNS to muscles and glands. </a:t>
          </a:r>
          <a:endParaRPr lang="ru-RU" dirty="0"/>
        </a:p>
      </dgm:t>
    </dgm:pt>
    <dgm:pt modelId="{D2E2A704-BB69-459F-8912-7A07D810E8A7}" type="parTrans" cxnId="{E962AE28-2583-45C3-AAD0-72DA873298DC}">
      <dgm:prSet/>
      <dgm:spPr/>
      <dgm:t>
        <a:bodyPr/>
        <a:lstStyle/>
        <a:p>
          <a:endParaRPr lang="ru-RU"/>
        </a:p>
      </dgm:t>
    </dgm:pt>
    <dgm:pt modelId="{94C0B03C-FE08-4B7B-99B1-DC89D055B883}" type="sibTrans" cxnId="{E962AE28-2583-45C3-AAD0-72DA873298DC}">
      <dgm:prSet/>
      <dgm:spPr/>
      <dgm:t>
        <a:bodyPr/>
        <a:lstStyle/>
        <a:p>
          <a:endParaRPr lang="ru-RU"/>
        </a:p>
      </dgm:t>
    </dgm:pt>
    <dgm:pt modelId="{89AE4629-BCB5-4F6E-9026-600DD6EA79F2}">
      <dgm:prSet phldrT="[Текст]" phldr="1"/>
      <dgm:spPr/>
      <dgm:t>
        <a:bodyPr/>
        <a:lstStyle/>
        <a:p>
          <a:endParaRPr lang="ru-RU" dirty="0"/>
        </a:p>
      </dgm:t>
    </dgm:pt>
    <dgm:pt modelId="{9EFBDFB2-2729-4FBF-B396-811CD64E686D}" type="parTrans" cxnId="{86CF4EDF-95E9-43EA-BA58-86960F54B8AF}">
      <dgm:prSet/>
      <dgm:spPr/>
      <dgm:t>
        <a:bodyPr/>
        <a:lstStyle/>
        <a:p>
          <a:endParaRPr lang="ru-RU"/>
        </a:p>
      </dgm:t>
    </dgm:pt>
    <dgm:pt modelId="{FEBE9B17-965C-4FCE-AF1F-964CF85E75A6}" type="sibTrans" cxnId="{86CF4EDF-95E9-43EA-BA58-86960F54B8AF}">
      <dgm:prSet/>
      <dgm:spPr/>
      <dgm:t>
        <a:bodyPr/>
        <a:lstStyle/>
        <a:p>
          <a:endParaRPr lang="ru-RU"/>
        </a:p>
      </dgm:t>
    </dgm:pt>
    <dgm:pt modelId="{24A86E29-BC55-4D13-859E-D386983819F1}" type="pres">
      <dgm:prSet presAssocID="{488966D6-3981-45CE-B41B-BBA93CB41240}" presName="Name0" presStyleCnt="0">
        <dgm:presLayoutVars>
          <dgm:dir/>
          <dgm:resizeHandles val="exact"/>
        </dgm:presLayoutVars>
      </dgm:prSet>
      <dgm:spPr/>
      <dgm:t>
        <a:bodyPr/>
        <a:lstStyle/>
        <a:p>
          <a:endParaRPr lang="ru-RU"/>
        </a:p>
      </dgm:t>
    </dgm:pt>
    <dgm:pt modelId="{EDE07420-BFF9-4AC2-BE1D-0841DEAD13B6}" type="pres">
      <dgm:prSet presAssocID="{1E25D5A5-2967-49DE-A0CB-3AA807D804E0}" presName="compNode" presStyleCnt="0"/>
      <dgm:spPr/>
    </dgm:pt>
    <dgm:pt modelId="{E403D0B2-6D79-4278-8C87-BF538AB4AB4E}" type="pres">
      <dgm:prSet presAssocID="{1E25D5A5-2967-49DE-A0CB-3AA807D804E0}" presName="pictRect" presStyleLbl="node1" presStyleIdx="0" presStyleCnt="2" custScaleX="78092" custScaleY="82143"/>
      <dgm:spPr>
        <a:blipFill rotWithShape="0">
          <a:blip xmlns:r="http://schemas.openxmlformats.org/officeDocument/2006/relationships" r:embed="rId1"/>
          <a:stretch>
            <a:fillRect/>
          </a:stretch>
        </a:blipFill>
      </dgm:spPr>
    </dgm:pt>
    <dgm:pt modelId="{7F9B2B01-B845-44A7-AE23-08FE7400D941}" type="pres">
      <dgm:prSet presAssocID="{1E25D5A5-2967-49DE-A0CB-3AA807D804E0}" presName="textRect" presStyleLbl="revTx" presStyleIdx="0" presStyleCnt="2">
        <dgm:presLayoutVars>
          <dgm:bulletEnabled val="1"/>
        </dgm:presLayoutVars>
      </dgm:prSet>
      <dgm:spPr/>
      <dgm:t>
        <a:bodyPr/>
        <a:lstStyle/>
        <a:p>
          <a:endParaRPr lang="ru-RU"/>
        </a:p>
      </dgm:t>
    </dgm:pt>
    <dgm:pt modelId="{8EA3F1F1-FFEF-47EE-A027-5FCE392CDF8F}" type="pres">
      <dgm:prSet presAssocID="{94C0B03C-FE08-4B7B-99B1-DC89D055B883}" presName="sibTrans" presStyleLbl="sibTrans2D1" presStyleIdx="0" presStyleCnt="0"/>
      <dgm:spPr/>
      <dgm:t>
        <a:bodyPr/>
        <a:lstStyle/>
        <a:p>
          <a:endParaRPr lang="ru-RU"/>
        </a:p>
      </dgm:t>
    </dgm:pt>
    <dgm:pt modelId="{EB768E53-4A7F-4CDF-A7F9-1728FC570294}" type="pres">
      <dgm:prSet presAssocID="{89AE4629-BCB5-4F6E-9026-600DD6EA79F2}" presName="compNode" presStyleCnt="0"/>
      <dgm:spPr/>
    </dgm:pt>
    <dgm:pt modelId="{C6423230-D1B3-487C-96FA-7FEE65360FD7}" type="pres">
      <dgm:prSet presAssocID="{89AE4629-BCB5-4F6E-9026-600DD6EA79F2}" presName="pictRect" presStyleLbl="node1" presStyleIdx="1" presStyleCnt="2" custScaleX="72787" custScaleY="73196"/>
      <dgm:spPr>
        <a:blipFill rotWithShape="0">
          <a:blip xmlns:r="http://schemas.openxmlformats.org/officeDocument/2006/relationships" r:embed="rId2"/>
          <a:stretch>
            <a:fillRect/>
          </a:stretch>
        </a:blipFill>
      </dgm:spPr>
    </dgm:pt>
    <dgm:pt modelId="{DE9CA540-00A9-4DC5-883E-73D2E28BFF13}" type="pres">
      <dgm:prSet presAssocID="{89AE4629-BCB5-4F6E-9026-600DD6EA79F2}" presName="textRect" presStyleLbl="revTx" presStyleIdx="1" presStyleCnt="2">
        <dgm:presLayoutVars>
          <dgm:bulletEnabled val="1"/>
        </dgm:presLayoutVars>
      </dgm:prSet>
      <dgm:spPr/>
      <dgm:t>
        <a:bodyPr/>
        <a:lstStyle/>
        <a:p>
          <a:endParaRPr lang="ru-RU"/>
        </a:p>
      </dgm:t>
    </dgm:pt>
  </dgm:ptLst>
  <dgm:cxnLst>
    <dgm:cxn modelId="{7145D709-9D2B-4D24-A68A-1491AC1F9F05}" type="presOf" srcId="{488966D6-3981-45CE-B41B-BBA93CB41240}" destId="{24A86E29-BC55-4D13-859E-D386983819F1}" srcOrd="0" destOrd="0" presId="urn:microsoft.com/office/officeart/2005/8/layout/pList1"/>
    <dgm:cxn modelId="{86CF4EDF-95E9-43EA-BA58-86960F54B8AF}" srcId="{488966D6-3981-45CE-B41B-BBA93CB41240}" destId="{89AE4629-BCB5-4F6E-9026-600DD6EA79F2}" srcOrd="1" destOrd="0" parTransId="{9EFBDFB2-2729-4FBF-B396-811CD64E686D}" sibTransId="{FEBE9B17-965C-4FCE-AF1F-964CF85E75A6}"/>
    <dgm:cxn modelId="{E962AE28-2583-45C3-AAD0-72DA873298DC}" srcId="{488966D6-3981-45CE-B41B-BBA93CB41240}" destId="{1E25D5A5-2967-49DE-A0CB-3AA807D804E0}" srcOrd="0" destOrd="0" parTransId="{D2E2A704-BB69-459F-8912-7A07D810E8A7}" sibTransId="{94C0B03C-FE08-4B7B-99B1-DC89D055B883}"/>
    <dgm:cxn modelId="{D7BDCE90-36EB-4AA2-8BC5-B1D5B952A2CB}" type="presOf" srcId="{1E25D5A5-2967-49DE-A0CB-3AA807D804E0}" destId="{7F9B2B01-B845-44A7-AE23-08FE7400D941}" srcOrd="0" destOrd="0" presId="urn:microsoft.com/office/officeart/2005/8/layout/pList1"/>
    <dgm:cxn modelId="{B6EC346C-A219-461F-9755-787BF5F8F39D}" type="presOf" srcId="{89AE4629-BCB5-4F6E-9026-600DD6EA79F2}" destId="{DE9CA540-00A9-4DC5-883E-73D2E28BFF13}" srcOrd="0" destOrd="0" presId="urn:microsoft.com/office/officeart/2005/8/layout/pList1"/>
    <dgm:cxn modelId="{675F48E8-0F86-437E-A878-7263DF9175C8}" type="presOf" srcId="{94C0B03C-FE08-4B7B-99B1-DC89D055B883}" destId="{8EA3F1F1-FFEF-47EE-A027-5FCE392CDF8F}" srcOrd="0" destOrd="0" presId="urn:microsoft.com/office/officeart/2005/8/layout/pList1"/>
    <dgm:cxn modelId="{0C1D46E7-E4C5-475D-B1BC-7A937F873D0F}" type="presParOf" srcId="{24A86E29-BC55-4D13-859E-D386983819F1}" destId="{EDE07420-BFF9-4AC2-BE1D-0841DEAD13B6}" srcOrd="0" destOrd="0" presId="urn:microsoft.com/office/officeart/2005/8/layout/pList1"/>
    <dgm:cxn modelId="{FD41E1B0-BEF3-450D-BE5B-D82F608EBA34}" type="presParOf" srcId="{EDE07420-BFF9-4AC2-BE1D-0841DEAD13B6}" destId="{E403D0B2-6D79-4278-8C87-BF538AB4AB4E}" srcOrd="0" destOrd="0" presId="urn:microsoft.com/office/officeart/2005/8/layout/pList1"/>
    <dgm:cxn modelId="{A28E56A0-DD1E-4162-A5E8-77B1FC28D768}" type="presParOf" srcId="{EDE07420-BFF9-4AC2-BE1D-0841DEAD13B6}" destId="{7F9B2B01-B845-44A7-AE23-08FE7400D941}" srcOrd="1" destOrd="0" presId="urn:microsoft.com/office/officeart/2005/8/layout/pList1"/>
    <dgm:cxn modelId="{F69A4F05-550A-43AE-AD64-AF81A898E32B}" type="presParOf" srcId="{24A86E29-BC55-4D13-859E-D386983819F1}" destId="{8EA3F1F1-FFEF-47EE-A027-5FCE392CDF8F}" srcOrd="1" destOrd="0" presId="urn:microsoft.com/office/officeart/2005/8/layout/pList1"/>
    <dgm:cxn modelId="{74B68FAC-38E7-4CCE-801F-A4846B2437D5}" type="presParOf" srcId="{24A86E29-BC55-4D13-859E-D386983819F1}" destId="{EB768E53-4A7F-4CDF-A7F9-1728FC570294}" srcOrd="2" destOrd="0" presId="urn:microsoft.com/office/officeart/2005/8/layout/pList1"/>
    <dgm:cxn modelId="{B0538730-D1EE-4914-AC58-EAB3613139DA}" type="presParOf" srcId="{EB768E53-4A7F-4CDF-A7F9-1728FC570294}" destId="{C6423230-D1B3-487C-96FA-7FEE65360FD7}" srcOrd="0" destOrd="0" presId="urn:microsoft.com/office/officeart/2005/8/layout/pList1"/>
    <dgm:cxn modelId="{472B5224-7321-4153-AEC1-23ED47886483}" type="presParOf" srcId="{EB768E53-4A7F-4CDF-A7F9-1728FC570294}" destId="{DE9CA540-00A9-4DC5-883E-73D2E28BFF13}" srcOrd="1" destOrd="0" presId="urn:microsoft.com/office/officeart/2005/8/layout/pList1"/>
  </dgm:cxnLst>
  <dgm:bg/>
  <dgm:whole/>
</dgm:dataModel>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99840B-BEAF-45F1-9303-7A4DFE5D6384}" type="datetimeFigureOut">
              <a:rPr lang="ru-RU" smtClean="0"/>
              <a:t>12.09.2020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17E6F9-CD01-4A88-A14D-C20CBFCBCA4F}"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117E6F9-CD01-4A88-A14D-C20CBFCBCA4F}" type="slidenum">
              <a:rPr lang="ru-RU" smtClean="0"/>
              <a:t>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9/12/2020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9/12/2020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9/12/2020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标题幻灯片">
    <p:bg>
      <p:bgPr>
        <a:solidFill>
          <a:srgbClr val="F1F1F1"/>
        </a:solidFill>
        <a:effectLst/>
      </p:bgPr>
    </p:bg>
    <p:spTree>
      <p:nvGrpSpPr>
        <p:cNvPr id="1" name=""/>
        <p:cNvGrpSpPr/>
        <p:nvPr/>
      </p:nvGrpSpPr>
      <p:grpSpPr>
        <a:xfrm>
          <a:off x="0" y="0"/>
          <a:ext cx="0" cy="0"/>
          <a:chOff x="0" y="0"/>
          <a:chExt cx="0" cy="0"/>
        </a:xfrm>
      </p:grpSpPr>
      <p:sp>
        <p:nvSpPr>
          <p:cNvPr id="18" name="Slide Number"/>
          <p:cNvSpPr txBox="1">
            <a:spLocks noGrp="1"/>
          </p:cNvSpPr>
          <p:nvPr>
            <p:ph type="sldNum" sz="quarter" idx="2"/>
          </p:nvPr>
        </p:nvSpPr>
        <p:spPr>
          <a:xfrm>
            <a:off x="6312016" y="5503577"/>
            <a:ext cx="241190" cy="246449"/>
          </a:xfrm>
          <a:prstGeom prst="rect">
            <a:avLst/>
          </a:prstGeom>
        </p:spPr>
        <p:txBody>
          <a:bodyPr lIns="34324" tIns="34324" rIns="34324" bIns="34324"/>
          <a:lstStyle>
            <a:lvl1pPr defTabSz="914400">
              <a:defRPr>
                <a:solidFill>
                  <a:srgbClr val="757575"/>
                </a:solidFill>
                <a:latin typeface="Trebuchet MS"/>
                <a:ea typeface="Trebuchet MS"/>
                <a:cs typeface="Trebuchet MS"/>
                <a:sym typeface="Trebuchet MS"/>
              </a:defRPr>
            </a:lvl1p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9/12/2020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9/12/2020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9/12/2020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9/12/2020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9/12/2020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9/12/2020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9/12/2020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9/12/2020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9/12/2020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p:cNvGrpSpPr/>
          <p:nvPr/>
        </p:nvGrpSpPr>
        <p:grpSpPr>
          <a:xfrm>
            <a:off x="-289258" y="10927"/>
            <a:ext cx="2343612" cy="6836138"/>
            <a:chOff x="0" y="0"/>
            <a:chExt cx="2343611" cy="6836137"/>
          </a:xfrm>
        </p:grpSpPr>
        <p:sp>
          <p:nvSpPr>
            <p:cNvPr id="36" name="Rectangle"/>
            <p:cNvSpPr/>
            <p:nvPr/>
          </p:nvSpPr>
          <p:spPr>
            <a:xfrm>
              <a:off x="0" y="-1"/>
              <a:ext cx="2343607" cy="6836138"/>
            </a:xfrm>
            <a:prstGeom prst="rect">
              <a:avLst/>
            </a:prstGeom>
            <a:solidFill>
              <a:srgbClr val="18376A"/>
            </a:solidFill>
            <a:ln w="12700" cap="flat">
              <a:noFill/>
              <a:miter lim="400000"/>
            </a:ln>
            <a:effectLst/>
          </p:spPr>
          <p:txBody>
            <a:bodyPr wrap="square" lIns="45718" tIns="45718" rIns="45718" bIns="45718" numCol="1" anchor="ctr">
              <a:noAutofit/>
            </a:bodyPr>
            <a:lstStyle/>
            <a:p>
              <a:pPr algn="ctr">
                <a:defRPr sz="1800" b="1">
                  <a:solidFill>
                    <a:srgbClr val="FFFFFF"/>
                  </a:solidFill>
                  <a:latin typeface="Georgia"/>
                  <a:ea typeface="Georgia"/>
                  <a:cs typeface="Georgia"/>
                  <a:sym typeface="Georgia"/>
                </a:defRPr>
              </a:pPr>
              <a:endParaRPr/>
            </a:p>
          </p:txBody>
        </p:sp>
        <p:sp>
          <p:nvSpPr>
            <p:cNvPr id="37" name="Al-Farabi Kazakh National University…"/>
            <p:cNvSpPr txBox="1"/>
            <p:nvPr/>
          </p:nvSpPr>
          <p:spPr>
            <a:xfrm>
              <a:off x="0" y="2716996"/>
              <a:ext cx="2343612" cy="140214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324" tIns="34324" rIns="34324" bIns="34324" numCol="1" anchor="ctr">
              <a:spAutoFit/>
            </a:bodyPr>
            <a:lstStyle/>
            <a:p>
              <a:pPr algn="ctr">
                <a:defRPr sz="1800" b="1">
                  <a:solidFill>
                    <a:srgbClr val="FFFFFF"/>
                  </a:solidFill>
                  <a:latin typeface="Georgia"/>
                  <a:ea typeface="Georgia"/>
                  <a:cs typeface="Georgia"/>
                  <a:sym typeface="Georgia"/>
                </a:defRPr>
              </a:pPr>
              <a:r>
                <a:t>Al-Farabi Kazakh National University</a:t>
              </a:r>
            </a:p>
            <a:p>
              <a:pPr algn="ctr">
                <a:defRPr sz="1800" b="1">
                  <a:solidFill>
                    <a:srgbClr val="FFFFFF"/>
                  </a:solidFill>
                  <a:latin typeface="Georgia"/>
                  <a:ea typeface="Georgia"/>
                  <a:cs typeface="Georgia"/>
                  <a:sym typeface="Georgia"/>
                </a:defRPr>
              </a:pPr>
              <a:r>
                <a:t>Higher School of Medicine</a:t>
              </a:r>
            </a:p>
          </p:txBody>
        </p:sp>
      </p:grpSp>
      <p:sp>
        <p:nvSpPr>
          <p:cNvPr id="39" name="Line"/>
          <p:cNvSpPr/>
          <p:nvPr/>
        </p:nvSpPr>
        <p:spPr>
          <a:xfrm>
            <a:off x="-5" y="2456433"/>
            <a:ext cx="9153547" cy="1"/>
          </a:xfrm>
          <a:prstGeom prst="line">
            <a:avLst/>
          </a:prstGeom>
          <a:ln w="3175">
            <a:solidFill>
              <a:srgbClr val="A8A8A8">
                <a:alpha val="50000"/>
              </a:srgbClr>
            </a:solidFill>
          </a:ln>
        </p:spPr>
        <p:txBody>
          <a:bodyPr lIns="0" tIns="0" rIns="0" bIns="0"/>
          <a:lstStyle/>
          <a:p>
            <a:pPr defTabSz="457200">
              <a:defRPr sz="1200">
                <a:latin typeface="Helvetica"/>
                <a:ea typeface="Helvetica"/>
                <a:cs typeface="Helvetica"/>
                <a:sym typeface="Helvetica"/>
              </a:defRPr>
            </a:pPr>
            <a:endParaRPr/>
          </a:p>
        </p:txBody>
      </p:sp>
      <p:sp>
        <p:nvSpPr>
          <p:cNvPr id="40" name="The Digestive System"/>
          <p:cNvSpPr txBox="1"/>
          <p:nvPr/>
        </p:nvSpPr>
        <p:spPr>
          <a:xfrm>
            <a:off x="2971800" y="1066800"/>
            <a:ext cx="5638799" cy="6771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lvl1pPr algn="ctr">
              <a:defRPr sz="4400" b="1"/>
            </a:lvl1pPr>
          </a:lstStyle>
          <a:p>
            <a:r>
              <a:rPr lang="en-US" dirty="0" smtClean="0">
                <a:latin typeface="Academy Engraved LET" pitchFamily="2" charset="0"/>
              </a:rPr>
              <a:t>The spinal nerves</a:t>
            </a:r>
            <a:endParaRPr>
              <a:latin typeface="Academy Engraved LET" pitchFamily="2" charset="0"/>
            </a:endParaRPr>
          </a:p>
        </p:txBody>
      </p:sp>
      <p:pic>
        <p:nvPicPr>
          <p:cNvPr id="41" name="image1.png" descr="image1.png"/>
          <p:cNvPicPr>
            <a:picLocks noChangeAspect="1"/>
          </p:cNvPicPr>
          <p:nvPr/>
        </p:nvPicPr>
        <p:blipFill>
          <a:blip r:embed="rId2">
            <a:extLst/>
          </a:blip>
          <a:stretch>
            <a:fillRect/>
          </a:stretch>
        </p:blipFill>
        <p:spPr>
          <a:xfrm>
            <a:off x="383102" y="1215423"/>
            <a:ext cx="1227554" cy="1069889"/>
          </a:xfrm>
          <a:prstGeom prst="rect">
            <a:avLst/>
          </a:prstGeom>
          <a:ln w="12700">
            <a:miter lim="400000"/>
          </a:ln>
        </p:spPr>
      </p:pic>
      <p:pic>
        <p:nvPicPr>
          <p:cNvPr id="24578" name="Picture 2" descr="D:\booring\work work\лекции\spinal nerves\spinal_compressed-e1576854071647.jpg"/>
          <p:cNvPicPr>
            <a:picLocks noChangeAspect="1" noChangeArrowheads="1"/>
          </p:cNvPicPr>
          <p:nvPr/>
        </p:nvPicPr>
        <p:blipFill>
          <a:blip r:embed="rId3"/>
          <a:srcRect/>
          <a:stretch>
            <a:fillRect/>
          </a:stretch>
        </p:blipFill>
        <p:spPr bwMode="auto">
          <a:xfrm>
            <a:off x="3962400" y="2667000"/>
            <a:ext cx="3664744" cy="335062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 name="Прямоугольник 8"/>
          <p:cNvSpPr/>
          <p:nvPr/>
        </p:nvSpPr>
        <p:spPr>
          <a:xfrm>
            <a:off x="3886200" y="6324600"/>
            <a:ext cx="4572000" cy="246221"/>
          </a:xfrm>
          <a:prstGeom prst="rect">
            <a:avLst/>
          </a:prstGeom>
        </p:spPr>
        <p:txBody>
          <a:bodyPr>
            <a:spAutoFit/>
          </a:bodyPr>
          <a:lstStyle/>
          <a:p>
            <a:r>
              <a:rPr lang="en-US" sz="1000" dirty="0" smtClean="0"/>
              <a:t>https://drdavidchangmd.com/how-to-treat-compressed-spinal-nerves/</a:t>
            </a:r>
            <a:endParaRPr lang="ru-RU" sz="1000"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iterate>
                                    <p:tmAbs val="0"/>
                                  </p:iterate>
                                  <p:childTnLst>
                                    <p:set>
                                      <p:cBhvr>
                                        <p:cTn id="6" fill="hold"/>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9" presetClass="entr" fill="hold" grpId="0" nodeType="afterEffect">
                                  <p:stCondLst>
                                    <p:cond delay="0"/>
                                  </p:stCondLst>
                                  <p:iterate>
                                    <p:tmAbs val="0"/>
                                  </p:iterate>
                                  <p:childTnLst>
                                    <p:set>
                                      <p:cBhvr>
                                        <p:cTn id="10" fill="hold"/>
                                        <p:tgtEl>
                                          <p:spTgt spid="40"/>
                                        </p:tgtEl>
                                        <p:attrNameLst>
                                          <p:attrName>style.visibility</p:attrName>
                                        </p:attrNameLst>
                                      </p:cBhvr>
                                      <p:to>
                                        <p:strVal val="visible"/>
                                      </p:to>
                                    </p:set>
                                    <p:animEffect transition="in" filter="dissolve">
                                      <p:cBhvr>
                                        <p:cTn id="11" dur="3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P spid="40" grpId="0"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685800" y="1524000"/>
            <a:ext cx="7578250" cy="4415271"/>
          </a:xfrm>
          <a:prstGeom prst="rect">
            <a:avLst/>
          </a:prstGeom>
          <a:noFill/>
          <a:ln w="9525">
            <a:noFill/>
            <a:miter lim="800000"/>
            <a:headEnd/>
            <a:tailEnd/>
          </a:ln>
          <a:effectLst/>
        </p:spPr>
      </p:pic>
      <p:sp>
        <p:nvSpPr>
          <p:cNvPr id="5" name="Прямоугольник 4"/>
          <p:cNvSpPr/>
          <p:nvPr/>
        </p:nvSpPr>
        <p:spPr>
          <a:xfrm>
            <a:off x="609600" y="228600"/>
            <a:ext cx="7696200" cy="646331"/>
          </a:xfrm>
          <a:prstGeom prst="rect">
            <a:avLst/>
          </a:prstGeom>
        </p:spPr>
        <p:txBody>
          <a:bodyPr wrap="square">
            <a:spAutoFit/>
          </a:bodyPr>
          <a:lstStyle/>
          <a:p>
            <a:r>
              <a:rPr lang="en-US" b="1" dirty="0" smtClean="0"/>
              <a:t>Both types can be classified as somatic or visceral and as general or special depending on the organs they innervate</a:t>
            </a:r>
            <a:endParaRPr lang="ru-RU"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38200"/>
            <a:ext cx="8229600" cy="5287963"/>
          </a:xfrm>
        </p:spPr>
        <p:txBody>
          <a:bodyPr>
            <a:normAutofit fontScale="92500" lnSpcReduction="20000"/>
          </a:bodyPr>
          <a:lstStyle/>
          <a:p>
            <a:r>
              <a:rPr lang="en-US" dirty="0" smtClean="0"/>
              <a:t>Purely  </a:t>
            </a:r>
            <a:r>
              <a:rPr lang="en-US" i="1" dirty="0" smtClean="0">
                <a:solidFill>
                  <a:srgbClr val="C00000"/>
                </a:solidFill>
              </a:rPr>
              <a:t>sensory  nerves</a:t>
            </a:r>
            <a:r>
              <a:rPr lang="en-US" dirty="0" smtClean="0"/>
              <a:t>,  composed  only  of  afferent  fibers, are rare; </a:t>
            </a:r>
          </a:p>
          <a:p>
            <a:pPr lvl="1"/>
            <a:r>
              <a:rPr lang="en-US" dirty="0" smtClean="0"/>
              <a:t>they include nerves for smell and vision.</a:t>
            </a:r>
          </a:p>
          <a:p>
            <a:r>
              <a:rPr lang="en-US" dirty="0" smtClean="0"/>
              <a:t> </a:t>
            </a:r>
            <a:r>
              <a:rPr lang="en-US" i="1" dirty="0" smtClean="0">
                <a:solidFill>
                  <a:srgbClr val="C00000"/>
                </a:solidFill>
              </a:rPr>
              <a:t>Motor nerves </a:t>
            </a:r>
            <a:r>
              <a:rPr lang="en-US" i="1" dirty="0" smtClean="0"/>
              <a:t>carry  only  efferent  fibers</a:t>
            </a:r>
            <a:r>
              <a:rPr lang="en-US" dirty="0" smtClean="0"/>
              <a:t>. </a:t>
            </a:r>
          </a:p>
          <a:p>
            <a:r>
              <a:rPr lang="en-US" u="sng" dirty="0" smtClean="0"/>
              <a:t>Most  nerves</a:t>
            </a:r>
            <a:r>
              <a:rPr lang="en-US" dirty="0" smtClean="0"/>
              <a:t>,  however,  are  </a:t>
            </a:r>
            <a:r>
              <a:rPr lang="en-US" u="sng" dirty="0" smtClean="0"/>
              <a:t>mixed nerves</a:t>
            </a:r>
            <a:r>
              <a:rPr lang="en-US" dirty="0" smtClean="0"/>
              <a:t>, </a:t>
            </a:r>
          </a:p>
          <a:p>
            <a:pPr lvl="1"/>
            <a:r>
              <a:rPr lang="en-US" dirty="0" smtClean="0"/>
              <a:t>which  consist  of  both  afferent  and  efferent  fibers  and therefore  conduct  signals  in  two  directions. </a:t>
            </a:r>
          </a:p>
          <a:p>
            <a:r>
              <a:rPr lang="en-US" i="1" dirty="0" smtClean="0"/>
              <a:t>However,  any  one fiber  in  the nerve conducts signals  in one direction only. </a:t>
            </a:r>
          </a:p>
          <a:p>
            <a:r>
              <a:rPr lang="en-US" dirty="0" smtClean="0"/>
              <a:t>Many nerves commonly described as motor are actually mixed because they  carry  sensory  signals  of  </a:t>
            </a:r>
            <a:r>
              <a:rPr lang="en-US" dirty="0" err="1" smtClean="0"/>
              <a:t>proprioception</a:t>
            </a:r>
            <a:r>
              <a:rPr lang="en-US" dirty="0" smtClean="0"/>
              <a:t>  from  the muscle back to the CNS.</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90600"/>
            <a:ext cx="8229600" cy="5135563"/>
          </a:xfrm>
        </p:spPr>
        <p:txBody>
          <a:bodyPr>
            <a:normAutofit/>
          </a:bodyPr>
          <a:lstStyle/>
          <a:p>
            <a:r>
              <a:rPr lang="en-US" dirty="0" smtClean="0"/>
              <a:t>If a nerve resembles a thread, a </a:t>
            </a:r>
            <a:r>
              <a:rPr lang="en-US" i="1" dirty="0" smtClean="0">
                <a:solidFill>
                  <a:srgbClr val="C00000"/>
                </a:solidFill>
              </a:rPr>
              <a:t>ganglion</a:t>
            </a:r>
            <a:r>
              <a:rPr lang="en-US" dirty="0" smtClean="0"/>
              <a:t> resembles a </a:t>
            </a:r>
            <a:r>
              <a:rPr lang="en-US" u="sng" dirty="0" smtClean="0"/>
              <a:t>knot in  the  thread. </a:t>
            </a:r>
          </a:p>
          <a:p>
            <a:r>
              <a:rPr lang="en-US" dirty="0" smtClean="0"/>
              <a:t>A ganglion  is a cluster of </a:t>
            </a:r>
            <a:r>
              <a:rPr lang="en-US" i="1" dirty="0" err="1" smtClean="0">
                <a:solidFill>
                  <a:srgbClr val="C00000"/>
                </a:solidFill>
              </a:rPr>
              <a:t>neurosomas</a:t>
            </a:r>
            <a:r>
              <a:rPr lang="en-US" i="1" dirty="0" smtClean="0">
                <a:solidFill>
                  <a:srgbClr val="C00000"/>
                </a:solidFill>
              </a:rPr>
              <a:t> </a:t>
            </a:r>
            <a:r>
              <a:rPr lang="en-US" dirty="0" smtClean="0"/>
              <a:t>outside  the CNS. </a:t>
            </a:r>
          </a:p>
          <a:p>
            <a:pPr lvl="1"/>
            <a:r>
              <a:rPr lang="en-US" dirty="0" smtClean="0"/>
              <a:t>It is enveloped in an </a:t>
            </a:r>
            <a:r>
              <a:rPr lang="en-US" i="1" dirty="0" err="1" smtClean="0">
                <a:solidFill>
                  <a:srgbClr val="C00000"/>
                </a:solidFill>
              </a:rPr>
              <a:t>epineurium</a:t>
            </a:r>
            <a:r>
              <a:rPr lang="en-US" dirty="0" smtClean="0"/>
              <a:t> continuous with that of the nerve. </a:t>
            </a:r>
          </a:p>
          <a:p>
            <a:pPr lvl="1"/>
            <a:r>
              <a:rPr lang="en-US" dirty="0" smtClean="0"/>
              <a:t>Among the </a:t>
            </a:r>
            <a:r>
              <a:rPr lang="en-US" dirty="0" err="1" smtClean="0"/>
              <a:t>neurosomas</a:t>
            </a:r>
            <a:r>
              <a:rPr lang="en-US" dirty="0" smtClean="0"/>
              <a:t> are bundles of nerve fibers leading into and out of the ganglion. </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381000" y="747713"/>
            <a:ext cx="8305800" cy="5362575"/>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0" y="6096000"/>
            <a:ext cx="8696325" cy="485775"/>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3400425" y="152400"/>
            <a:ext cx="5743575" cy="276225"/>
          </a:xfrm>
          <a:prstGeom prst="rect">
            <a:avLst/>
          </a:prstGeom>
          <a:noFill/>
          <a:ln w="9525">
            <a:noFill/>
            <a:miter lim="800000"/>
            <a:headEnd/>
            <a:tailEnd/>
          </a:ln>
          <a:effectLst/>
        </p:spPr>
      </p:pic>
      <p:sp>
        <p:nvSpPr>
          <p:cNvPr id="7" name="Прямоугольник 6"/>
          <p:cNvSpPr/>
          <p:nvPr/>
        </p:nvSpPr>
        <p:spPr>
          <a:xfrm>
            <a:off x="1066800" y="381000"/>
            <a:ext cx="4572000" cy="646331"/>
          </a:xfrm>
          <a:prstGeom prst="rect">
            <a:avLst/>
          </a:prstGeom>
        </p:spPr>
        <p:txBody>
          <a:bodyPr>
            <a:spAutoFit/>
          </a:bodyPr>
          <a:lstStyle/>
          <a:p>
            <a:r>
              <a:rPr lang="en-US" dirty="0" smtClean="0"/>
              <a:t>type of ganglion associated with the spinal nerves</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solidFill>
                  <a:schemeClr val="accent1">
                    <a:lumMod val="50000"/>
                  </a:schemeClr>
                </a:solidFill>
              </a:rPr>
              <a:t>2. Describe the attachments of a spinal nerve to the spinal cord</a:t>
            </a:r>
            <a:endParaRPr lang="ru-RU" b="1" dirty="0">
              <a:solidFill>
                <a:schemeClr val="accent1">
                  <a:lumMod val="50000"/>
                </a:schemeClr>
              </a:solidFill>
            </a:endParaRPr>
          </a:p>
        </p:txBody>
      </p:sp>
      <p:sp>
        <p:nvSpPr>
          <p:cNvPr id="3" name="Содержимое 2"/>
          <p:cNvSpPr>
            <a:spLocks noGrp="1"/>
          </p:cNvSpPr>
          <p:nvPr>
            <p:ph idx="1"/>
          </p:nvPr>
        </p:nvSpPr>
        <p:spPr/>
        <p:txBody>
          <a:bodyPr>
            <a:normAutofit/>
          </a:bodyPr>
          <a:lstStyle/>
          <a:p>
            <a:r>
              <a:rPr lang="en-US" b="1" dirty="0" smtClean="0"/>
              <a:t>Spinal Nerves</a:t>
            </a:r>
          </a:p>
          <a:p>
            <a:r>
              <a:rPr lang="en-US" dirty="0" smtClean="0"/>
              <a:t>There are 31 pairs of spinal nerves: </a:t>
            </a:r>
          </a:p>
          <a:p>
            <a:pPr lvl="1"/>
            <a:r>
              <a:rPr lang="en-US" dirty="0" smtClean="0"/>
              <a:t>8 cervical (C1–C8), </a:t>
            </a:r>
          </a:p>
          <a:p>
            <a:pPr lvl="1"/>
            <a:r>
              <a:rPr lang="en-US" dirty="0" smtClean="0"/>
              <a:t>12 thoracic (T1–T12),</a:t>
            </a:r>
          </a:p>
          <a:p>
            <a:pPr lvl="1"/>
            <a:r>
              <a:rPr lang="en-US" dirty="0" smtClean="0"/>
              <a:t> 5 lumbar (L1–L5), </a:t>
            </a:r>
          </a:p>
          <a:p>
            <a:pPr lvl="1"/>
            <a:r>
              <a:rPr lang="en-US" dirty="0" smtClean="0"/>
              <a:t>5 sacral (S1–S5), </a:t>
            </a:r>
          </a:p>
          <a:p>
            <a:pPr lvl="1"/>
            <a:r>
              <a:rPr lang="en-US" dirty="0" smtClean="0"/>
              <a:t>and 1 </a:t>
            </a:r>
            <a:r>
              <a:rPr lang="en-US" dirty="0" err="1" smtClean="0"/>
              <a:t>coccygeal</a:t>
            </a:r>
            <a:r>
              <a:rPr lang="en-US" dirty="0" smtClean="0"/>
              <a:t> (Co1).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38201"/>
            <a:ext cx="4343400" cy="3657600"/>
          </a:xfrm>
        </p:spPr>
        <p:txBody>
          <a:bodyPr>
            <a:normAutofit fontScale="92500" lnSpcReduction="20000"/>
          </a:bodyPr>
          <a:lstStyle/>
          <a:p>
            <a:r>
              <a:rPr lang="en-US" i="1" dirty="0" smtClean="0"/>
              <a:t>The first cervical nerve </a:t>
            </a:r>
            <a:r>
              <a:rPr lang="en-US" dirty="0" smtClean="0"/>
              <a:t>emerges </a:t>
            </a:r>
            <a:r>
              <a:rPr lang="en-US" i="1" dirty="0" smtClean="0"/>
              <a:t>between the skull and atlas</a:t>
            </a:r>
            <a:r>
              <a:rPr lang="en-US" dirty="0" smtClean="0"/>
              <a:t>, and  </a:t>
            </a:r>
            <a:r>
              <a:rPr lang="en-US" i="1" dirty="0" smtClean="0"/>
              <a:t>the others</a:t>
            </a:r>
            <a:r>
              <a:rPr lang="en-US" dirty="0" smtClean="0"/>
              <a:t> emerge  </a:t>
            </a:r>
            <a:r>
              <a:rPr lang="en-US" i="1" dirty="0" smtClean="0"/>
              <a:t>through  </a:t>
            </a:r>
            <a:r>
              <a:rPr lang="en-US" i="1" dirty="0" err="1" smtClean="0"/>
              <a:t>intervertebral</a:t>
            </a:r>
            <a:r>
              <a:rPr lang="en-US" i="1" dirty="0" smtClean="0"/>
              <a:t> foramina</a:t>
            </a:r>
            <a:r>
              <a:rPr lang="en-US" dirty="0" smtClean="0"/>
              <a:t>,  including  the  anterior  and  posterior  foramina  of  the sacrum and the sacral hiatus. </a:t>
            </a:r>
          </a:p>
          <a:p>
            <a:endParaRPr lang="ru-RU" dirty="0"/>
          </a:p>
        </p:txBody>
      </p:sp>
      <p:pic>
        <p:nvPicPr>
          <p:cNvPr id="19459" name="Picture 3" descr="D:\booring\work work\лекции\spinal nerves\lateral-foramen-lateral-view.jpg"/>
          <p:cNvPicPr>
            <a:picLocks noChangeAspect="1" noChangeArrowheads="1"/>
          </p:cNvPicPr>
          <p:nvPr/>
        </p:nvPicPr>
        <p:blipFill>
          <a:blip r:embed="rId2"/>
          <a:srcRect/>
          <a:stretch>
            <a:fillRect/>
          </a:stretch>
        </p:blipFill>
        <p:spPr bwMode="auto">
          <a:xfrm>
            <a:off x="5562600" y="457200"/>
            <a:ext cx="3581400" cy="2852737"/>
          </a:xfrm>
          <a:prstGeom prst="rect">
            <a:avLst/>
          </a:prstGeom>
          <a:noFill/>
        </p:spPr>
      </p:pic>
      <p:pic>
        <p:nvPicPr>
          <p:cNvPr id="19460" name="Picture 4" descr="D:\booring\work work\лекции\spinal nerves\B9780323068079000028_gr5.jpg"/>
          <p:cNvPicPr>
            <a:picLocks noChangeAspect="1" noChangeArrowheads="1"/>
          </p:cNvPicPr>
          <p:nvPr/>
        </p:nvPicPr>
        <p:blipFill>
          <a:blip r:embed="rId3"/>
          <a:srcRect/>
          <a:stretch>
            <a:fillRect/>
          </a:stretch>
        </p:blipFill>
        <p:spPr bwMode="auto">
          <a:xfrm>
            <a:off x="3740150" y="3962400"/>
            <a:ext cx="5403850" cy="2717800"/>
          </a:xfrm>
          <a:prstGeom prst="rect">
            <a:avLst/>
          </a:prstGeom>
          <a:noFill/>
        </p:spPr>
      </p:pic>
      <p:sp>
        <p:nvSpPr>
          <p:cNvPr id="5" name="Прямоугольник 4"/>
          <p:cNvSpPr/>
          <p:nvPr/>
        </p:nvSpPr>
        <p:spPr>
          <a:xfrm>
            <a:off x="5029200" y="3505200"/>
            <a:ext cx="4572000" cy="246221"/>
          </a:xfrm>
          <a:prstGeom prst="rect">
            <a:avLst/>
          </a:prstGeom>
        </p:spPr>
        <p:txBody>
          <a:bodyPr>
            <a:spAutoFit/>
          </a:bodyPr>
          <a:lstStyle/>
          <a:p>
            <a:r>
              <a:rPr lang="en-US" sz="1000" dirty="0" smtClean="0"/>
              <a:t>https://radiopaedia.org/articles/intervertebral-foramen-1?lang=us</a:t>
            </a:r>
            <a:endParaRPr lang="ru-RU" sz="1000" dirty="0"/>
          </a:p>
        </p:txBody>
      </p:sp>
      <p:sp>
        <p:nvSpPr>
          <p:cNvPr id="6" name="Прямоугольник 5"/>
          <p:cNvSpPr/>
          <p:nvPr/>
        </p:nvSpPr>
        <p:spPr>
          <a:xfrm>
            <a:off x="6820928" y="6611779"/>
            <a:ext cx="2323072" cy="246221"/>
          </a:xfrm>
          <a:prstGeom prst="rect">
            <a:avLst/>
          </a:prstGeom>
        </p:spPr>
        <p:txBody>
          <a:bodyPr wrap="none">
            <a:spAutoFit/>
          </a:bodyPr>
          <a:lstStyle/>
          <a:p>
            <a:r>
              <a:rPr lang="en-US" sz="1000" dirty="0" smtClean="0"/>
              <a:t>https://pocketdentistry.com/2-the-back/</a:t>
            </a:r>
            <a:endParaRPr lang="ru-RU"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09600"/>
            <a:ext cx="8229600" cy="5516563"/>
          </a:xfrm>
        </p:spPr>
        <p:txBody>
          <a:bodyPr/>
          <a:lstStyle/>
          <a:p>
            <a:r>
              <a:rPr lang="en-US" dirty="0" smtClean="0"/>
              <a:t>Thus, </a:t>
            </a:r>
          </a:p>
          <a:p>
            <a:pPr lvl="1"/>
            <a:r>
              <a:rPr lang="en-US" dirty="0" smtClean="0"/>
              <a:t>spinal nerves C1 through C7 emerge superior to the correspondingly numbered vertebrae (nerve C5 above vertebra C5, for example); </a:t>
            </a:r>
          </a:p>
          <a:p>
            <a:pPr lvl="1"/>
            <a:r>
              <a:rPr lang="en-US" dirty="0" smtClean="0"/>
              <a:t>nerve C8 emerges inferior to vertebra C7; and below this, </a:t>
            </a:r>
          </a:p>
          <a:p>
            <a:pPr lvl="1"/>
            <a:r>
              <a:rPr lang="en-US" dirty="0" smtClean="0"/>
              <a:t>all the remaining nerves emerge inferior to the correspondingly numbered vertebrae (nerve L3 inferior to vertebra L3, for example).</a:t>
            </a:r>
            <a:endParaRPr lang="ru-RU" dirty="0" smtClean="0"/>
          </a:p>
          <a:p>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533400" y="80211"/>
            <a:ext cx="6096000" cy="6015789"/>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3429000" y="6324600"/>
            <a:ext cx="3752850" cy="24765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04800"/>
            <a:ext cx="8229600" cy="5821363"/>
          </a:xfrm>
        </p:spPr>
        <p:txBody>
          <a:bodyPr>
            <a:normAutofit fontScale="92500" lnSpcReduction="20000"/>
          </a:bodyPr>
          <a:lstStyle/>
          <a:p>
            <a:pPr>
              <a:buNone/>
            </a:pPr>
            <a:r>
              <a:rPr lang="en-US" b="1" dirty="0" smtClean="0"/>
              <a:t>Proximal Branches</a:t>
            </a:r>
          </a:p>
          <a:p>
            <a:r>
              <a:rPr lang="en-US" u="sng" dirty="0" smtClean="0"/>
              <a:t>Each  spinal  nerve  arises  from  two  points  of  attachment  to the  spinal  cord. </a:t>
            </a:r>
          </a:p>
          <a:p>
            <a:pPr lvl="1"/>
            <a:r>
              <a:rPr lang="en-US" dirty="0" smtClean="0"/>
              <a:t> In  each  segment of  the  cord,  </a:t>
            </a:r>
            <a:r>
              <a:rPr lang="en-US" i="1" u="sng" dirty="0" smtClean="0"/>
              <a:t>six  to  eight nerve rootlets </a:t>
            </a:r>
            <a:r>
              <a:rPr lang="en-US" dirty="0" smtClean="0"/>
              <a:t>emerge</a:t>
            </a:r>
            <a:r>
              <a:rPr lang="en-US" i="1" u="sng" dirty="0" smtClean="0"/>
              <a:t> from the anterior surface </a:t>
            </a:r>
            <a:r>
              <a:rPr lang="en-US" dirty="0" smtClean="0"/>
              <a:t>and converge to form the </a:t>
            </a:r>
            <a:r>
              <a:rPr lang="en-US" i="1" u="sng" dirty="0" smtClean="0"/>
              <a:t>anterior (ventral) root </a:t>
            </a:r>
            <a:r>
              <a:rPr lang="en-US" dirty="0" smtClean="0"/>
              <a:t>of  the spinal nerve. </a:t>
            </a:r>
          </a:p>
          <a:p>
            <a:pPr lvl="1"/>
            <a:r>
              <a:rPr lang="en-US" i="1" u="sng" dirty="0" smtClean="0"/>
              <a:t>Another six  to eight rootlets </a:t>
            </a:r>
            <a:r>
              <a:rPr lang="en-US" dirty="0" smtClean="0"/>
              <a:t>emerge  from  the </a:t>
            </a:r>
            <a:r>
              <a:rPr lang="en-US" i="1" u="sng" dirty="0" smtClean="0"/>
              <a:t>posterior surface </a:t>
            </a:r>
            <a:r>
              <a:rPr lang="en-US" dirty="0" smtClean="0"/>
              <a:t>and converge  to  form the </a:t>
            </a:r>
            <a:r>
              <a:rPr lang="en-US" i="1" u="sng" dirty="0" smtClean="0"/>
              <a:t>posterior (dorsal) root</a:t>
            </a:r>
            <a:r>
              <a:rPr lang="en-US" dirty="0" smtClean="0"/>
              <a:t>.</a:t>
            </a:r>
          </a:p>
          <a:p>
            <a:pPr lvl="1"/>
            <a:r>
              <a:rPr lang="en-US" dirty="0" smtClean="0"/>
              <a:t> A short distance away from the spinal cord, </a:t>
            </a:r>
            <a:r>
              <a:rPr lang="en-US" i="1" u="sng" dirty="0" smtClean="0"/>
              <a:t>the posterior root</a:t>
            </a:r>
            <a:r>
              <a:rPr lang="en-US" dirty="0" smtClean="0"/>
              <a:t> swells into a </a:t>
            </a:r>
            <a:r>
              <a:rPr lang="en-US" i="1" u="sng" dirty="0" smtClean="0"/>
              <a:t>posterior (dorsal) root ganglion</a:t>
            </a:r>
            <a:r>
              <a:rPr lang="en-US" dirty="0" smtClean="0"/>
              <a:t>, which contains the somas of sensory neurons. </a:t>
            </a:r>
          </a:p>
          <a:p>
            <a:pPr lvl="1"/>
            <a:r>
              <a:rPr lang="en-US" i="1" dirty="0" smtClean="0"/>
              <a:t>There is no corresponding ganglion on the anterior root.</a:t>
            </a:r>
            <a:endParaRPr lang="ru-RU" i="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srcRect/>
          <a:stretch>
            <a:fillRect/>
          </a:stretch>
        </p:blipFill>
        <p:spPr bwMode="auto">
          <a:xfrm>
            <a:off x="838200" y="304800"/>
            <a:ext cx="7772400" cy="4600575"/>
          </a:xfrm>
          <a:prstGeom prst="rect">
            <a:avLst/>
          </a:prstGeom>
          <a:noFill/>
          <a:ln w="9525">
            <a:noFill/>
            <a:miter lim="800000"/>
            <a:headEnd/>
            <a:tailEnd/>
          </a:ln>
          <a:effectLst/>
        </p:spPr>
      </p:pic>
      <p:pic>
        <p:nvPicPr>
          <p:cNvPr id="5125" name="Picture 5"/>
          <p:cNvPicPr>
            <a:picLocks noChangeAspect="1" noChangeArrowheads="1"/>
          </p:cNvPicPr>
          <p:nvPr/>
        </p:nvPicPr>
        <p:blipFill>
          <a:blip r:embed="rId3"/>
          <a:srcRect/>
          <a:stretch>
            <a:fillRect/>
          </a:stretch>
        </p:blipFill>
        <p:spPr bwMode="auto">
          <a:xfrm>
            <a:off x="533400" y="5410200"/>
            <a:ext cx="7827579" cy="396853"/>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LEARNING OUTCOMES</a:t>
            </a:r>
            <a:endParaRPr lang="ru-RU" dirty="0"/>
          </a:p>
        </p:txBody>
      </p:sp>
      <p:sp>
        <p:nvSpPr>
          <p:cNvPr id="3" name="Содержимое 2"/>
          <p:cNvSpPr>
            <a:spLocks noGrp="1"/>
          </p:cNvSpPr>
          <p:nvPr>
            <p:ph idx="1"/>
          </p:nvPr>
        </p:nvSpPr>
        <p:spPr>
          <a:xfrm>
            <a:off x="457200" y="1295400"/>
            <a:ext cx="8229600" cy="5257800"/>
          </a:xfrm>
        </p:spPr>
        <p:txBody>
          <a:bodyPr>
            <a:normAutofit fontScale="85000" lnSpcReduction="20000"/>
          </a:bodyPr>
          <a:lstStyle/>
          <a:p>
            <a:pPr>
              <a:buNone/>
            </a:pPr>
            <a:r>
              <a:rPr lang="en-US" u="sng" dirty="0" smtClean="0"/>
              <a:t>As a result of the lesson you will be able to:</a:t>
            </a:r>
          </a:p>
          <a:p>
            <a:pPr>
              <a:buNone/>
            </a:pPr>
            <a:endParaRPr lang="en-US" u="sng" dirty="0" smtClean="0"/>
          </a:p>
          <a:p>
            <a:pPr>
              <a:buFont typeface="Wingdings" pitchFamily="2" charset="2"/>
              <a:buChar char="ü"/>
            </a:pPr>
            <a:r>
              <a:rPr lang="en-US" b="1" i="1" dirty="0" smtClean="0"/>
              <a:t>Describe the anatomy of nerves and ganglia in general;</a:t>
            </a:r>
          </a:p>
          <a:p>
            <a:pPr>
              <a:buFont typeface="Wingdings" pitchFamily="2" charset="2"/>
              <a:buChar char="ü"/>
            </a:pPr>
            <a:r>
              <a:rPr lang="en-US" b="1" i="1" dirty="0" smtClean="0"/>
              <a:t>Describe the attachments of a spinal nerve to a spinal cord;</a:t>
            </a:r>
          </a:p>
          <a:p>
            <a:pPr>
              <a:buFont typeface="Wingdings" pitchFamily="2" charset="2"/>
              <a:buChar char="ü"/>
            </a:pPr>
            <a:r>
              <a:rPr lang="en-US" b="1" i="1" dirty="0" smtClean="0"/>
              <a:t>Trace the branches of a spinal nerve distal to its attachments;</a:t>
            </a:r>
          </a:p>
          <a:p>
            <a:pPr>
              <a:buFont typeface="Wingdings" pitchFamily="2" charset="2"/>
              <a:buChar char="ü"/>
            </a:pPr>
            <a:r>
              <a:rPr lang="en-US" b="1" i="1" dirty="0" smtClean="0"/>
              <a:t>Name the five plexuses of a spinal nerves and describe their general anatomy;</a:t>
            </a:r>
          </a:p>
          <a:p>
            <a:pPr>
              <a:buFont typeface="Wingdings" pitchFamily="2" charset="2"/>
              <a:buChar char="ü"/>
            </a:pPr>
            <a:r>
              <a:rPr lang="en-US" b="1" i="1" dirty="0" smtClean="0"/>
              <a:t>Name some major nerves that arise from each plexus;</a:t>
            </a:r>
          </a:p>
          <a:p>
            <a:pPr>
              <a:buFont typeface="Wingdings" pitchFamily="2" charset="2"/>
              <a:buChar char="ü"/>
            </a:pPr>
            <a:r>
              <a:rPr lang="en-US" b="1" i="1" dirty="0" smtClean="0"/>
              <a:t>Explain the relationship of dermatomes to the spinal nerves.</a:t>
            </a:r>
            <a:endParaRPr lang="en-US" b="1" dirty="0" smtClean="0"/>
          </a:p>
          <a:p>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srcRect/>
          <a:stretch>
            <a:fillRect/>
          </a:stretch>
        </p:blipFill>
        <p:spPr bwMode="auto">
          <a:xfrm>
            <a:off x="381000" y="685800"/>
            <a:ext cx="8305800" cy="4953000"/>
          </a:xfrm>
          <a:prstGeom prst="rect">
            <a:avLst/>
          </a:prstGeom>
          <a:noFill/>
          <a:ln w="9525">
            <a:noFill/>
            <a:miter lim="800000"/>
            <a:headEnd/>
            <a:tailEnd/>
          </a:ln>
          <a:effectLst/>
        </p:spPr>
      </p:pic>
      <p:pic>
        <p:nvPicPr>
          <p:cNvPr id="6149" name="Picture 5"/>
          <p:cNvPicPr>
            <a:picLocks noChangeAspect="1" noChangeArrowheads="1"/>
          </p:cNvPicPr>
          <p:nvPr/>
        </p:nvPicPr>
        <p:blipFill>
          <a:blip r:embed="rId3"/>
          <a:srcRect/>
          <a:stretch>
            <a:fillRect/>
          </a:stretch>
        </p:blipFill>
        <p:spPr bwMode="auto">
          <a:xfrm>
            <a:off x="228600" y="5867400"/>
            <a:ext cx="8763000" cy="704850"/>
          </a:xfrm>
          <a:prstGeom prst="rect">
            <a:avLst/>
          </a:prstGeom>
          <a:noFill/>
          <a:ln w="9525">
            <a:noFill/>
            <a:miter lim="800000"/>
            <a:headEnd/>
            <a:tailEnd/>
          </a:ln>
          <a:effectLst/>
        </p:spPr>
      </p:pic>
      <p:pic>
        <p:nvPicPr>
          <p:cNvPr id="6150" name="Picture 6"/>
          <p:cNvPicPr>
            <a:picLocks noChangeAspect="1" noChangeArrowheads="1"/>
          </p:cNvPicPr>
          <p:nvPr/>
        </p:nvPicPr>
        <p:blipFill>
          <a:blip r:embed="rId4"/>
          <a:srcRect/>
          <a:stretch>
            <a:fillRect/>
          </a:stretch>
        </p:blipFill>
        <p:spPr bwMode="auto">
          <a:xfrm>
            <a:off x="457200" y="228600"/>
            <a:ext cx="5419725" cy="180975"/>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33400"/>
            <a:ext cx="8229600" cy="5592763"/>
          </a:xfrm>
        </p:spPr>
        <p:txBody>
          <a:bodyPr>
            <a:normAutofit fontScale="85000" lnSpcReduction="20000"/>
          </a:bodyPr>
          <a:lstStyle/>
          <a:p>
            <a:r>
              <a:rPr lang="en-US" dirty="0" smtClean="0"/>
              <a:t>Slightly distal to the ganglion, the </a:t>
            </a:r>
            <a:r>
              <a:rPr lang="en-US" i="1" dirty="0" smtClean="0"/>
              <a:t>anterior and posterior roots merge</a:t>
            </a:r>
            <a:r>
              <a:rPr lang="en-US" dirty="0" smtClean="0"/>
              <a:t>,  leave  the </a:t>
            </a:r>
            <a:r>
              <a:rPr lang="en-US" dirty="0" err="1" smtClean="0"/>
              <a:t>dural</a:t>
            </a:r>
            <a:r>
              <a:rPr lang="en-US" dirty="0" smtClean="0"/>
              <a:t>  sheath, and  </a:t>
            </a:r>
            <a:r>
              <a:rPr lang="en-US" i="1" dirty="0" smtClean="0"/>
              <a:t>form  the  spinal nerve proper</a:t>
            </a:r>
            <a:r>
              <a:rPr lang="en-US" dirty="0" smtClean="0"/>
              <a:t>. </a:t>
            </a:r>
          </a:p>
          <a:p>
            <a:pPr lvl="1"/>
            <a:r>
              <a:rPr lang="en-US" dirty="0" smtClean="0"/>
              <a:t>The nerve  then exits  the vertebral canal  through  the </a:t>
            </a:r>
            <a:r>
              <a:rPr lang="en-US" dirty="0" err="1" smtClean="0"/>
              <a:t>intervertebral</a:t>
            </a:r>
            <a:r>
              <a:rPr lang="en-US" dirty="0" smtClean="0"/>
              <a:t> foramen. </a:t>
            </a:r>
          </a:p>
          <a:p>
            <a:r>
              <a:rPr lang="en-US" dirty="0" smtClean="0"/>
              <a:t>The </a:t>
            </a:r>
            <a:r>
              <a:rPr lang="en-US" u="sng" dirty="0" smtClean="0"/>
              <a:t>spinal nerve is a mixed nerve</a:t>
            </a:r>
            <a:r>
              <a:rPr lang="en-US" dirty="0" smtClean="0"/>
              <a:t>, </a:t>
            </a:r>
          </a:p>
          <a:p>
            <a:pPr lvl="1"/>
            <a:r>
              <a:rPr lang="en-US" dirty="0" smtClean="0"/>
              <a:t>carrying sensory signals to the spinal cord by way of the posterior root and ganglion, </a:t>
            </a:r>
          </a:p>
          <a:p>
            <a:pPr lvl="1"/>
            <a:r>
              <a:rPr lang="en-US" dirty="0" smtClean="0"/>
              <a:t>and motor signals out to more distant parts of the body by way of the anterior root.</a:t>
            </a:r>
          </a:p>
          <a:p>
            <a:r>
              <a:rPr lang="en-US" dirty="0" smtClean="0"/>
              <a:t>The anterior and posterior roots are shortest  in  the cervical region  and become  longer  inferiorly. The  roots  that  arise  from segments L2  to Co1 of  the  cord  form  the  </a:t>
            </a:r>
            <a:r>
              <a:rPr lang="en-US" dirty="0" err="1" smtClean="0"/>
              <a:t>cauda</a:t>
            </a:r>
            <a:r>
              <a:rPr lang="en-US" dirty="0" smtClean="0"/>
              <a:t>  </a:t>
            </a:r>
            <a:r>
              <a:rPr lang="en-US" dirty="0" err="1" smtClean="0"/>
              <a:t>equina</a:t>
            </a:r>
            <a:r>
              <a:rPr lang="en-US" dirty="0" smtClean="0"/>
              <a:t>. Some viruses  invade  the CNS  by way  of  the  spinal  nerve  roots.</a:t>
            </a:r>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solidFill>
                  <a:schemeClr val="accent1">
                    <a:lumMod val="50000"/>
                  </a:schemeClr>
                </a:solidFill>
              </a:rPr>
              <a:t>3. Trace the branches of a spinal nerve distal to its attachments</a:t>
            </a:r>
            <a:endParaRPr lang="ru-RU" b="1" dirty="0">
              <a:solidFill>
                <a:schemeClr val="accent1">
                  <a:lumMod val="50000"/>
                </a:schemeClr>
              </a:solidFill>
            </a:endParaRPr>
          </a:p>
        </p:txBody>
      </p:sp>
      <p:sp>
        <p:nvSpPr>
          <p:cNvPr id="3" name="Содержимое 2"/>
          <p:cNvSpPr>
            <a:spLocks noGrp="1"/>
          </p:cNvSpPr>
          <p:nvPr>
            <p:ph idx="1"/>
          </p:nvPr>
        </p:nvSpPr>
        <p:spPr/>
        <p:txBody>
          <a:bodyPr>
            <a:normAutofit fontScale="92500" lnSpcReduction="10000"/>
          </a:bodyPr>
          <a:lstStyle/>
          <a:p>
            <a:pPr>
              <a:buNone/>
            </a:pPr>
            <a:r>
              <a:rPr lang="en-US" b="1" dirty="0" smtClean="0"/>
              <a:t>Distal Branches</a:t>
            </a:r>
          </a:p>
          <a:p>
            <a:r>
              <a:rPr lang="en-US" dirty="0" smtClean="0"/>
              <a:t>Distal  to  the vertebrae,  the branches of a  spinal nerve are more complex .  </a:t>
            </a:r>
          </a:p>
          <a:p>
            <a:pPr lvl="1"/>
            <a:r>
              <a:rPr lang="en-US" dirty="0" smtClean="0"/>
              <a:t>Immediately  after  emerging  from  the  </a:t>
            </a:r>
            <a:r>
              <a:rPr lang="en-US" dirty="0" err="1" smtClean="0"/>
              <a:t>intervertebral</a:t>
            </a:r>
            <a:r>
              <a:rPr lang="en-US" dirty="0" smtClean="0"/>
              <a:t> foramen, the </a:t>
            </a:r>
            <a:r>
              <a:rPr lang="en-US" i="1" u="sng" dirty="0" smtClean="0"/>
              <a:t>nerve divides into an anterior </a:t>
            </a:r>
            <a:r>
              <a:rPr lang="en-US" i="1" u="sng" dirty="0" err="1" smtClean="0"/>
              <a:t>ramus</a:t>
            </a:r>
            <a:r>
              <a:rPr lang="en-US" i="1" u="sng" dirty="0" smtClean="0"/>
              <a:t>,  posterior  </a:t>
            </a:r>
            <a:r>
              <a:rPr lang="en-US" i="1" u="sng" dirty="0" err="1" smtClean="0"/>
              <a:t>ramus</a:t>
            </a:r>
            <a:r>
              <a:rPr lang="en-US" i="1" u="sng" dirty="0" smtClean="0"/>
              <a:t>, and a small </a:t>
            </a:r>
            <a:r>
              <a:rPr lang="en-US" i="1" u="sng" dirty="0" err="1" smtClean="0"/>
              <a:t>meningeal</a:t>
            </a:r>
            <a:r>
              <a:rPr lang="en-US" i="1" u="sng" dirty="0" smtClean="0"/>
              <a:t>  branch</a:t>
            </a:r>
            <a:r>
              <a:rPr lang="en-US" dirty="0" smtClean="0"/>
              <a:t>. </a:t>
            </a:r>
          </a:p>
          <a:p>
            <a:r>
              <a:rPr lang="en-US" dirty="0" smtClean="0"/>
              <a:t>Thus, each spinal nerve branches on both ends—into anterior and posterior roots approaching the spinal cord, and anterior and posterior </a:t>
            </a:r>
            <a:r>
              <a:rPr lang="en-US" dirty="0" err="1" smtClean="0"/>
              <a:t>rami</a:t>
            </a:r>
            <a:r>
              <a:rPr lang="en-US" dirty="0" smtClean="0"/>
              <a:t> leading away from the vertebral column.</a:t>
            </a:r>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a:srcRect/>
          <a:stretch>
            <a:fillRect/>
          </a:stretch>
        </p:blipFill>
        <p:spPr bwMode="auto">
          <a:xfrm>
            <a:off x="425570" y="304800"/>
            <a:ext cx="8522538" cy="4991100"/>
          </a:xfrm>
          <a:prstGeom prst="rect">
            <a:avLst/>
          </a:prstGeom>
          <a:noFill/>
          <a:ln w="9525">
            <a:noFill/>
            <a:miter lim="800000"/>
            <a:headEnd/>
            <a:tailEnd/>
          </a:ln>
          <a:effectLst/>
        </p:spPr>
      </p:pic>
      <p:pic>
        <p:nvPicPr>
          <p:cNvPr id="8197" name="Picture 5"/>
          <p:cNvPicPr>
            <a:picLocks noChangeAspect="1" noChangeArrowheads="1"/>
          </p:cNvPicPr>
          <p:nvPr/>
        </p:nvPicPr>
        <p:blipFill>
          <a:blip r:embed="rId3"/>
          <a:srcRect/>
          <a:stretch>
            <a:fillRect/>
          </a:stretch>
        </p:blipFill>
        <p:spPr bwMode="auto">
          <a:xfrm>
            <a:off x="762000" y="6248400"/>
            <a:ext cx="6972300" cy="43815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85800"/>
            <a:ext cx="8229600" cy="5867400"/>
          </a:xfrm>
        </p:spPr>
        <p:txBody>
          <a:bodyPr>
            <a:normAutofit/>
          </a:bodyPr>
          <a:lstStyle/>
          <a:p>
            <a:r>
              <a:rPr lang="en-US" dirty="0" smtClean="0"/>
              <a:t>The </a:t>
            </a:r>
            <a:r>
              <a:rPr lang="en-US" i="1" dirty="0" err="1" smtClean="0">
                <a:solidFill>
                  <a:srgbClr val="C00000"/>
                </a:solidFill>
              </a:rPr>
              <a:t>meningeal</a:t>
            </a:r>
            <a:r>
              <a:rPr lang="en-US" i="1" dirty="0" smtClean="0">
                <a:solidFill>
                  <a:srgbClr val="C00000"/>
                </a:solidFill>
              </a:rPr>
              <a:t> branch </a:t>
            </a:r>
            <a:r>
              <a:rPr lang="en-US" dirty="0" smtClean="0"/>
              <a:t>reenters  the vertebral canal and</a:t>
            </a:r>
          </a:p>
          <a:p>
            <a:pPr lvl="1"/>
            <a:r>
              <a:rPr lang="en-US" dirty="0" smtClean="0"/>
              <a:t> </a:t>
            </a:r>
            <a:r>
              <a:rPr lang="en-US" i="1" dirty="0" smtClean="0"/>
              <a:t>innervates the </a:t>
            </a:r>
            <a:r>
              <a:rPr lang="en-US" i="1" dirty="0" err="1" smtClean="0"/>
              <a:t>meninges</a:t>
            </a:r>
            <a:r>
              <a:rPr lang="en-US" i="1" dirty="0" smtClean="0"/>
              <a:t>, vertebrae, and spinal ligaments with sensory and motor fibers</a:t>
            </a:r>
            <a:r>
              <a:rPr lang="en-US" dirty="0" smtClean="0"/>
              <a:t>. </a:t>
            </a:r>
          </a:p>
          <a:p>
            <a:r>
              <a:rPr lang="en-US" dirty="0" smtClean="0"/>
              <a:t>The </a:t>
            </a:r>
            <a:r>
              <a:rPr lang="en-US" i="1" dirty="0" smtClean="0">
                <a:solidFill>
                  <a:srgbClr val="C00000"/>
                </a:solidFill>
              </a:rPr>
              <a:t>posterior </a:t>
            </a:r>
            <a:r>
              <a:rPr lang="en-US" i="1" dirty="0" err="1" smtClean="0">
                <a:solidFill>
                  <a:srgbClr val="C00000"/>
                </a:solidFill>
              </a:rPr>
              <a:t>ramus</a:t>
            </a:r>
            <a:r>
              <a:rPr lang="en-US" i="1" dirty="0" smtClean="0">
                <a:solidFill>
                  <a:srgbClr val="C00000"/>
                </a:solidFill>
              </a:rPr>
              <a:t> </a:t>
            </a:r>
          </a:p>
          <a:p>
            <a:pPr lvl="1"/>
            <a:r>
              <a:rPr lang="en-US" i="1" dirty="0" smtClean="0"/>
              <a:t>innervates the muscles and joints in that region of the spine and the skin of the back</a:t>
            </a:r>
            <a:r>
              <a:rPr lang="en-US" dirty="0" smtClean="0"/>
              <a:t>. </a:t>
            </a:r>
          </a:p>
          <a:p>
            <a:r>
              <a:rPr lang="en-US" dirty="0" smtClean="0"/>
              <a:t>The larger </a:t>
            </a:r>
            <a:r>
              <a:rPr lang="en-US" i="1" dirty="0" smtClean="0">
                <a:solidFill>
                  <a:srgbClr val="C00000"/>
                </a:solidFill>
              </a:rPr>
              <a:t>anterior </a:t>
            </a:r>
            <a:r>
              <a:rPr lang="en-US" i="1" dirty="0" err="1" smtClean="0">
                <a:solidFill>
                  <a:srgbClr val="C00000"/>
                </a:solidFill>
              </a:rPr>
              <a:t>ramus</a:t>
            </a:r>
            <a:r>
              <a:rPr lang="en-US" i="1" dirty="0" smtClean="0">
                <a:solidFill>
                  <a:srgbClr val="C00000"/>
                </a:solidFill>
              </a:rPr>
              <a:t> </a:t>
            </a:r>
          </a:p>
          <a:p>
            <a:pPr lvl="1"/>
            <a:r>
              <a:rPr lang="en-US" i="1" dirty="0" smtClean="0"/>
              <a:t>innervates the anterior and lateral skin and muscles of the trunk, and gives rise to nerves of the limbs.</a:t>
            </a:r>
            <a:endParaRPr lang="ru-RU" i="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838200" y="533400"/>
            <a:ext cx="7696200" cy="5257800"/>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990600" y="6096000"/>
            <a:ext cx="5476875" cy="276225"/>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81000"/>
            <a:ext cx="8229600" cy="5745163"/>
          </a:xfrm>
        </p:spPr>
        <p:txBody>
          <a:bodyPr>
            <a:normAutofit fontScale="92500" lnSpcReduction="10000"/>
          </a:bodyPr>
          <a:lstStyle/>
          <a:p>
            <a:r>
              <a:rPr lang="en-US" dirty="0" smtClean="0"/>
              <a:t>The anterior </a:t>
            </a:r>
            <a:r>
              <a:rPr lang="en-US" dirty="0" err="1" smtClean="0"/>
              <a:t>ramus</a:t>
            </a:r>
            <a:r>
              <a:rPr lang="en-US" dirty="0" smtClean="0"/>
              <a:t> differs from one region of the trunk to another. </a:t>
            </a:r>
          </a:p>
          <a:p>
            <a:pPr lvl="1"/>
            <a:r>
              <a:rPr lang="en-US" i="1" dirty="0" smtClean="0"/>
              <a:t>In the thoracic region</a:t>
            </a:r>
            <a:r>
              <a:rPr lang="en-US" dirty="0" smtClean="0"/>
              <a:t>, it forms an </a:t>
            </a:r>
            <a:r>
              <a:rPr lang="en-US" i="1" dirty="0" err="1" smtClean="0">
                <a:solidFill>
                  <a:srgbClr val="C00000"/>
                </a:solidFill>
              </a:rPr>
              <a:t>intercostal</a:t>
            </a:r>
            <a:r>
              <a:rPr lang="en-US" i="1" dirty="0" smtClean="0">
                <a:solidFill>
                  <a:srgbClr val="C00000"/>
                </a:solidFill>
              </a:rPr>
              <a:t> nerve</a:t>
            </a:r>
            <a:r>
              <a:rPr lang="en-US" dirty="0" smtClean="0"/>
              <a:t>, which </a:t>
            </a:r>
            <a:r>
              <a:rPr lang="en-US" u="sng" dirty="0" smtClean="0"/>
              <a:t>travels along  the  inferior margin of a  rib</a:t>
            </a:r>
            <a:r>
              <a:rPr lang="en-US" dirty="0" smtClean="0"/>
              <a:t> and  innervates  the skin and  </a:t>
            </a:r>
            <a:r>
              <a:rPr lang="en-US" dirty="0" err="1" smtClean="0"/>
              <a:t>intercostal</a:t>
            </a:r>
            <a:r>
              <a:rPr lang="en-US" dirty="0" smtClean="0"/>
              <a:t> muscles (thus contributing  to breathing). </a:t>
            </a:r>
          </a:p>
          <a:p>
            <a:pPr lvl="1"/>
            <a:r>
              <a:rPr lang="en-US" u="sng" dirty="0" smtClean="0"/>
              <a:t>Sensory fibers of  the  </a:t>
            </a:r>
            <a:r>
              <a:rPr lang="en-US" u="sng" dirty="0" err="1" smtClean="0"/>
              <a:t>intercostal</a:t>
            </a:r>
            <a:r>
              <a:rPr lang="en-US" u="sng" dirty="0" smtClean="0"/>
              <a:t> nerve </a:t>
            </a:r>
            <a:r>
              <a:rPr lang="en-US" dirty="0" smtClean="0"/>
              <a:t>branches  to  the  skin are  the most common routes of viral migration in the painful disease known as shingles.</a:t>
            </a:r>
          </a:p>
          <a:p>
            <a:pPr lvl="1"/>
            <a:r>
              <a:rPr lang="en-US" dirty="0" smtClean="0"/>
              <a:t> </a:t>
            </a:r>
            <a:r>
              <a:rPr lang="en-US" u="sng" dirty="0" smtClean="0"/>
              <a:t>Motor fibers of the </a:t>
            </a:r>
            <a:r>
              <a:rPr lang="en-US" u="sng" dirty="0" err="1" smtClean="0"/>
              <a:t>intercostal</a:t>
            </a:r>
            <a:r>
              <a:rPr lang="en-US" u="sng" dirty="0" smtClean="0"/>
              <a:t> nerves </a:t>
            </a:r>
            <a:r>
              <a:rPr lang="en-US" dirty="0" smtClean="0"/>
              <a:t>innervate the internal oblique, external oblique, and transverse abdominal muscles. </a:t>
            </a:r>
          </a:p>
          <a:p>
            <a:r>
              <a:rPr lang="en-US" b="1" dirty="0" smtClean="0"/>
              <a:t>All other anterior </a:t>
            </a:r>
            <a:r>
              <a:rPr lang="en-US" b="1" dirty="0" err="1" smtClean="0"/>
              <a:t>rami</a:t>
            </a:r>
            <a:r>
              <a:rPr lang="en-US" b="1" dirty="0" smtClean="0"/>
              <a:t> form  the nerve plexuses.</a:t>
            </a:r>
            <a:endParaRPr lang="ru-RU"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57200"/>
            <a:ext cx="8229600" cy="5668963"/>
          </a:xfrm>
        </p:spPr>
        <p:txBody>
          <a:bodyPr>
            <a:normAutofit/>
          </a:bodyPr>
          <a:lstStyle/>
          <a:p>
            <a:r>
              <a:rPr lang="en-US" dirty="0" smtClean="0"/>
              <a:t>As shown  in  figure 13.13,  the anterior  </a:t>
            </a:r>
            <a:r>
              <a:rPr lang="en-US" dirty="0" err="1" smtClean="0"/>
              <a:t>ramus</a:t>
            </a:r>
            <a:r>
              <a:rPr lang="en-US" dirty="0" smtClean="0"/>
              <a:t> also gives off a  pair  of  </a:t>
            </a:r>
            <a:r>
              <a:rPr lang="en-US" i="1" dirty="0" smtClean="0">
                <a:solidFill>
                  <a:srgbClr val="C00000"/>
                </a:solidFill>
              </a:rPr>
              <a:t>communicating  </a:t>
            </a:r>
            <a:r>
              <a:rPr lang="en-US" i="1" dirty="0" err="1" smtClean="0">
                <a:solidFill>
                  <a:srgbClr val="C00000"/>
                </a:solidFill>
              </a:rPr>
              <a:t>rami</a:t>
            </a:r>
            <a:r>
              <a:rPr lang="en-US" i="1" dirty="0" smtClean="0">
                <a:solidFill>
                  <a:srgbClr val="C00000"/>
                </a:solidFill>
              </a:rPr>
              <a:t>,</a:t>
            </a:r>
            <a:r>
              <a:rPr lang="en-US" dirty="0" smtClean="0"/>
              <a:t> </a:t>
            </a:r>
          </a:p>
          <a:p>
            <a:pPr lvl="1"/>
            <a:r>
              <a:rPr lang="en-US" dirty="0" smtClean="0"/>
              <a:t>which  connect with  a  string  of sympathetic chain ganglia alongside the vertebral column.</a:t>
            </a:r>
          </a:p>
          <a:p>
            <a:r>
              <a:rPr lang="en-US" dirty="0" smtClean="0"/>
              <a:t> </a:t>
            </a:r>
            <a:r>
              <a:rPr lang="en-US" b="1" dirty="0" smtClean="0"/>
              <a:t>These are seen only in spinal nerves T1 through L2.</a:t>
            </a:r>
            <a:r>
              <a:rPr lang="en-US" dirty="0" smtClean="0"/>
              <a:t> They are components of the sympathetic nervous system and are discussed more fully later.</a:t>
            </a:r>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200" b="1" dirty="0" smtClean="0">
                <a:solidFill>
                  <a:schemeClr val="accent1">
                    <a:lumMod val="50000"/>
                  </a:schemeClr>
                </a:solidFill>
              </a:rPr>
              <a:t>4. Name the five plexus of spinal nerves and describe their general anatomy</a:t>
            </a:r>
            <a:endParaRPr lang="ru-RU" sz="3200" b="1" dirty="0">
              <a:solidFill>
                <a:schemeClr val="accent1">
                  <a:lumMod val="50000"/>
                </a:schemeClr>
              </a:solidFill>
            </a:endParaRPr>
          </a:p>
        </p:txBody>
      </p:sp>
      <p:sp>
        <p:nvSpPr>
          <p:cNvPr id="3" name="Содержимое 2"/>
          <p:cNvSpPr>
            <a:spLocks noGrp="1"/>
          </p:cNvSpPr>
          <p:nvPr>
            <p:ph idx="1"/>
          </p:nvPr>
        </p:nvSpPr>
        <p:spPr>
          <a:xfrm>
            <a:off x="457200" y="1295400"/>
            <a:ext cx="8229600" cy="4830763"/>
          </a:xfrm>
        </p:spPr>
        <p:txBody>
          <a:bodyPr>
            <a:normAutofit lnSpcReduction="10000"/>
          </a:bodyPr>
          <a:lstStyle/>
          <a:p>
            <a:r>
              <a:rPr lang="en-US" dirty="0" smtClean="0"/>
              <a:t>Except in the thoracic region, </a:t>
            </a:r>
            <a:r>
              <a:rPr lang="en-US" i="1" dirty="0" smtClean="0"/>
              <a:t>the anterior </a:t>
            </a:r>
            <a:r>
              <a:rPr lang="en-US" i="1" dirty="0" err="1" smtClean="0"/>
              <a:t>rami</a:t>
            </a:r>
            <a:r>
              <a:rPr lang="en-US" i="1" dirty="0" smtClean="0"/>
              <a:t> branch and </a:t>
            </a:r>
            <a:r>
              <a:rPr lang="en-US" i="1" dirty="0" err="1" smtClean="0"/>
              <a:t>anastomose</a:t>
            </a:r>
            <a:r>
              <a:rPr lang="en-US" i="1" dirty="0" smtClean="0"/>
              <a:t> </a:t>
            </a:r>
            <a:r>
              <a:rPr lang="en-US" dirty="0" smtClean="0"/>
              <a:t>(merge) repeatedly to form five webs called </a:t>
            </a:r>
            <a:r>
              <a:rPr lang="en-US" i="1" dirty="0" smtClean="0">
                <a:solidFill>
                  <a:srgbClr val="C00000"/>
                </a:solidFill>
              </a:rPr>
              <a:t>nerve plexuses</a:t>
            </a:r>
            <a:r>
              <a:rPr lang="en-US" dirty="0" smtClean="0"/>
              <a:t>:</a:t>
            </a:r>
          </a:p>
          <a:p>
            <a:pPr lvl="1"/>
            <a:r>
              <a:rPr lang="en-US" dirty="0" smtClean="0"/>
              <a:t> the small cervical plexus in the neck, </a:t>
            </a:r>
          </a:p>
          <a:p>
            <a:pPr lvl="1"/>
            <a:r>
              <a:rPr lang="en-US" dirty="0" smtClean="0"/>
              <a:t>the brachial plexus near  the  shoulder,  </a:t>
            </a:r>
          </a:p>
          <a:p>
            <a:pPr lvl="1"/>
            <a:r>
              <a:rPr lang="en-US" dirty="0" smtClean="0"/>
              <a:t>the  lumbar  plexus  of  the  lower  back,  </a:t>
            </a:r>
          </a:p>
          <a:p>
            <a:pPr lvl="1"/>
            <a:r>
              <a:rPr lang="en-US" dirty="0" smtClean="0"/>
              <a:t>the sacral plexus  immediately  inferior  to  this, </a:t>
            </a:r>
          </a:p>
          <a:p>
            <a:pPr lvl="1"/>
            <a:r>
              <a:rPr lang="en-US" dirty="0" smtClean="0"/>
              <a:t>and  finally,  the  tiny </a:t>
            </a:r>
            <a:r>
              <a:rPr lang="en-US" dirty="0" err="1" smtClean="0"/>
              <a:t>coccygeal</a:t>
            </a:r>
            <a:r>
              <a:rPr lang="en-US" dirty="0" smtClean="0"/>
              <a:t> plexus  adjacent  to  the  lower  sacrum  and  coccyx.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533400" y="80211"/>
            <a:ext cx="6096000" cy="6015789"/>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3429000" y="6324600"/>
            <a:ext cx="3752850" cy="24765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chemeClr val="accent1">
                    <a:lumMod val="50000"/>
                  </a:schemeClr>
                </a:solidFill>
              </a:rPr>
              <a:t>1. </a:t>
            </a:r>
            <a:r>
              <a:rPr lang="en-US" b="1" dirty="0" smtClean="0">
                <a:solidFill>
                  <a:schemeClr val="accent1">
                    <a:lumMod val="50000"/>
                  </a:schemeClr>
                </a:solidFill>
              </a:rPr>
              <a:t>Describe the anatomy of nerves and ganglia in general</a:t>
            </a:r>
            <a:endParaRPr lang="ru-RU" b="1" dirty="0">
              <a:solidFill>
                <a:schemeClr val="accent1">
                  <a:lumMod val="50000"/>
                </a:schemeClr>
              </a:solidFill>
            </a:endParaRPr>
          </a:p>
        </p:txBody>
      </p:sp>
      <p:sp>
        <p:nvSpPr>
          <p:cNvPr id="3" name="Содержимое 2"/>
          <p:cNvSpPr>
            <a:spLocks noGrp="1"/>
          </p:cNvSpPr>
          <p:nvPr>
            <p:ph idx="1"/>
          </p:nvPr>
        </p:nvSpPr>
        <p:spPr/>
        <p:txBody>
          <a:bodyPr>
            <a:normAutofit/>
          </a:bodyPr>
          <a:lstStyle/>
          <a:p>
            <a:r>
              <a:rPr lang="en-US" b="1" i="1" dirty="0" smtClean="0">
                <a:solidFill>
                  <a:srgbClr val="C00000"/>
                </a:solidFill>
              </a:rPr>
              <a:t>A  nerve  </a:t>
            </a:r>
          </a:p>
          <a:p>
            <a:pPr lvl="1"/>
            <a:r>
              <a:rPr lang="en-US" dirty="0" smtClean="0"/>
              <a:t>is  a  cordlike  organ  composed  of  numerous  nerve fibers  (axons) bound  together by connective  tissue.</a:t>
            </a:r>
          </a:p>
          <a:p>
            <a:r>
              <a:rPr lang="en-US" dirty="0" smtClean="0"/>
              <a:t> </a:t>
            </a:r>
            <a:r>
              <a:rPr lang="en-US" i="1" dirty="0" smtClean="0"/>
              <a:t>If we compare a nerve fiber to a wire carrying an electrical current in one direction, a nerve would be comparable to an electrical cable composed  of  thousands  of  wires  carrying  currents  in  opposite directions.</a:t>
            </a:r>
            <a:endParaRPr lang="ru-RU" i="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33400"/>
            <a:ext cx="8229600" cy="5592763"/>
          </a:xfrm>
        </p:spPr>
        <p:txBody>
          <a:bodyPr>
            <a:normAutofit lnSpcReduction="10000"/>
          </a:bodyPr>
          <a:lstStyle/>
          <a:p>
            <a:r>
              <a:rPr lang="en-US" dirty="0" smtClean="0"/>
              <a:t>The  spinal nerve  roots  that give  rise  to each plexus are indicated in violet in each table (see below). </a:t>
            </a:r>
          </a:p>
          <a:p>
            <a:r>
              <a:rPr lang="en-US" dirty="0" smtClean="0"/>
              <a:t>Some of these roots give rise to  smaller branches called  </a:t>
            </a:r>
            <a:r>
              <a:rPr lang="en-US" i="1" dirty="0" smtClean="0"/>
              <a:t>trunks, anterior divisions, posterior divisions, and cords, </a:t>
            </a:r>
            <a:r>
              <a:rPr lang="en-US" dirty="0" smtClean="0"/>
              <a:t>which are color-coded and explained in the individual tables below. </a:t>
            </a:r>
          </a:p>
          <a:p>
            <a:r>
              <a:rPr lang="en-US" i="1" dirty="0" smtClean="0"/>
              <a:t>Two of the nerves arising from these plexuses, the radial and sciatic, are sites of unique nerve injuries described.</a:t>
            </a:r>
            <a:endParaRPr lang="ru-RU" i="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85800"/>
            <a:ext cx="8229600" cy="5943600"/>
          </a:xfrm>
        </p:spPr>
        <p:txBody>
          <a:bodyPr>
            <a:normAutofit fontScale="92500" lnSpcReduction="20000"/>
          </a:bodyPr>
          <a:lstStyle/>
          <a:p>
            <a:r>
              <a:rPr lang="en-US" dirty="0" smtClean="0"/>
              <a:t>The  nerves  tabulated  here  have  </a:t>
            </a:r>
            <a:r>
              <a:rPr lang="en-US" i="1" dirty="0" err="1" smtClean="0"/>
              <a:t>somatosensory</a:t>
            </a:r>
            <a:r>
              <a:rPr lang="en-US" i="1" dirty="0" smtClean="0"/>
              <a:t>  and  motor functions.</a:t>
            </a:r>
            <a:r>
              <a:rPr lang="en-US" dirty="0" smtClean="0"/>
              <a:t> </a:t>
            </a:r>
          </a:p>
          <a:p>
            <a:pPr lvl="1"/>
            <a:r>
              <a:rPr lang="en-US" i="1" dirty="0" err="1" smtClean="0"/>
              <a:t>Somatosensory</a:t>
            </a:r>
            <a:r>
              <a:rPr lang="en-US" dirty="0" smtClean="0"/>
              <a:t> means  that  they carry  sensory  signals from bones,  joints, muscles, and  the skin,  in contrast  to sensory input  from  the viscera or  from  special  sense organs  such as  the eyes  and  ears.</a:t>
            </a:r>
          </a:p>
          <a:p>
            <a:pPr lvl="1"/>
            <a:r>
              <a:rPr lang="en-US" i="1" dirty="0" err="1" smtClean="0"/>
              <a:t>Somatosensory</a:t>
            </a:r>
            <a:r>
              <a:rPr lang="en-US" i="1" dirty="0" smtClean="0"/>
              <a:t> </a:t>
            </a:r>
            <a:r>
              <a:rPr lang="en-US" dirty="0" smtClean="0"/>
              <a:t> signals  are  for  touch,  heat,  cold, stretch, pressure, pain, and other sensations. </a:t>
            </a:r>
          </a:p>
          <a:p>
            <a:r>
              <a:rPr lang="en-US" dirty="0" smtClean="0"/>
              <a:t>One of the most important sensory roles of  these nerves  is </a:t>
            </a:r>
            <a:r>
              <a:rPr lang="en-US" i="1" dirty="0" err="1" smtClean="0">
                <a:solidFill>
                  <a:srgbClr val="C00000"/>
                </a:solidFill>
              </a:rPr>
              <a:t>proprioception</a:t>
            </a:r>
            <a:r>
              <a:rPr lang="en-US" dirty="0" smtClean="0"/>
              <a:t>,  in which the brain receives </a:t>
            </a:r>
            <a:r>
              <a:rPr lang="en-US" i="1" dirty="0" smtClean="0"/>
              <a:t>information about body position and movements </a:t>
            </a:r>
            <a:r>
              <a:rPr lang="en-US" dirty="0" smtClean="0"/>
              <a:t>from nerve endings in the muscles, tendons, and joints.</a:t>
            </a:r>
          </a:p>
          <a:p>
            <a:pPr lvl="1"/>
            <a:r>
              <a:rPr lang="en-US" dirty="0" smtClean="0"/>
              <a:t>The brain uses  this  information  to adjust muscle actions and  thereby maintain equilibrium (balance) and coordination.</a:t>
            </a:r>
            <a:endParaRPr lang="ru-R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09600"/>
            <a:ext cx="8229600" cy="5516563"/>
          </a:xfrm>
        </p:spPr>
        <p:txBody>
          <a:bodyPr>
            <a:normAutofit/>
          </a:bodyPr>
          <a:lstStyle/>
          <a:p>
            <a:r>
              <a:rPr lang="en-US" i="1" dirty="0" smtClean="0"/>
              <a:t>The motor  function </a:t>
            </a:r>
            <a:r>
              <a:rPr lang="en-US" dirty="0" smtClean="0"/>
              <a:t>of  these nerves  is primarily  </a:t>
            </a:r>
            <a:r>
              <a:rPr lang="en-US" i="1" dirty="0" smtClean="0"/>
              <a:t>to  stimulate the contraction of skeletal muscles</a:t>
            </a:r>
            <a:r>
              <a:rPr lang="en-US" dirty="0" smtClean="0"/>
              <a:t>.</a:t>
            </a:r>
          </a:p>
          <a:p>
            <a:pPr>
              <a:buNone/>
            </a:pPr>
            <a:endParaRPr lang="en-US" dirty="0" smtClean="0"/>
          </a:p>
          <a:p>
            <a:pPr lvl="1"/>
            <a:r>
              <a:rPr lang="en-US" dirty="0" smtClean="0"/>
              <a:t> They also innervate the bones of the corresponding regions, </a:t>
            </a:r>
          </a:p>
          <a:p>
            <a:pPr lvl="1"/>
            <a:r>
              <a:rPr lang="en-US" dirty="0" smtClean="0"/>
              <a:t>and carry autonomic fibers to some viscera and blood vessels, thus adjusting blood flow to local needs.</a:t>
            </a:r>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solidFill>
                  <a:schemeClr val="accent1">
                    <a:lumMod val="50000"/>
                  </a:schemeClr>
                </a:solidFill>
              </a:rPr>
              <a:t>5. Name the some major nerves that arise from each plexus </a:t>
            </a:r>
            <a:endParaRPr lang="ru-RU" b="1" dirty="0">
              <a:solidFill>
                <a:schemeClr val="accent1">
                  <a:lumMod val="50000"/>
                </a:schemeClr>
              </a:solidFill>
            </a:endParaRPr>
          </a:p>
        </p:txBody>
      </p:sp>
      <p:pic>
        <p:nvPicPr>
          <p:cNvPr id="4" name="Picture 2"/>
          <p:cNvPicPr>
            <a:picLocks noChangeAspect="1" noChangeArrowheads="1"/>
          </p:cNvPicPr>
          <p:nvPr/>
        </p:nvPicPr>
        <p:blipFill>
          <a:blip r:embed="rId2"/>
          <a:srcRect/>
          <a:stretch>
            <a:fillRect/>
          </a:stretch>
        </p:blipFill>
        <p:spPr bwMode="auto">
          <a:xfrm>
            <a:off x="0" y="1447800"/>
            <a:ext cx="8847235" cy="487680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srcRect/>
          <a:stretch>
            <a:fillRect/>
          </a:stretch>
        </p:blipFill>
        <p:spPr bwMode="auto">
          <a:xfrm>
            <a:off x="228600" y="533400"/>
            <a:ext cx="8915400" cy="5562599"/>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381000" y="457200"/>
            <a:ext cx="8458200" cy="579120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304800" y="304800"/>
            <a:ext cx="8458200" cy="6019800"/>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304800" y="465256"/>
            <a:ext cx="8675916" cy="5935544"/>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0" y="457200"/>
            <a:ext cx="9008765" cy="5257800"/>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381000" y="252636"/>
            <a:ext cx="8382000" cy="6300563"/>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04800" y="228600"/>
            <a:ext cx="8534400" cy="57054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838200" y="6248400"/>
            <a:ext cx="6886575" cy="323850"/>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281353" y="381000"/>
            <a:ext cx="8253047" cy="6096000"/>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457200" y="304800"/>
            <a:ext cx="8305800" cy="6324600"/>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solidFill>
                  <a:schemeClr val="accent1">
                    <a:lumMod val="50000"/>
                  </a:schemeClr>
                </a:solidFill>
              </a:rPr>
              <a:t>6. Explain the relationship of dermatomes to the spinal nerve</a:t>
            </a:r>
            <a:endParaRPr lang="ru-RU" b="1" dirty="0">
              <a:solidFill>
                <a:schemeClr val="accent1">
                  <a:lumMod val="50000"/>
                </a:schemeClr>
              </a:solidFill>
            </a:endParaRPr>
          </a:p>
        </p:txBody>
      </p:sp>
      <p:sp>
        <p:nvSpPr>
          <p:cNvPr id="3" name="Содержимое 2"/>
          <p:cNvSpPr>
            <a:spLocks noGrp="1"/>
          </p:cNvSpPr>
          <p:nvPr>
            <p:ph idx="1"/>
          </p:nvPr>
        </p:nvSpPr>
        <p:spPr>
          <a:xfrm>
            <a:off x="457200" y="1600200"/>
            <a:ext cx="8229600" cy="4953000"/>
          </a:xfrm>
        </p:spPr>
        <p:txBody>
          <a:bodyPr>
            <a:normAutofit fontScale="85000" lnSpcReduction="20000"/>
          </a:bodyPr>
          <a:lstStyle/>
          <a:p>
            <a:r>
              <a:rPr lang="en-US" u="sng" dirty="0" smtClean="0"/>
              <a:t>Each spinal nerve except C1 receives sensory input from a specific area of skin called a dermatome</a:t>
            </a:r>
            <a:r>
              <a:rPr lang="en-US" dirty="0" smtClean="0"/>
              <a:t>.</a:t>
            </a:r>
          </a:p>
          <a:p>
            <a:pPr lvl="1"/>
            <a:r>
              <a:rPr lang="en-US" dirty="0" smtClean="0"/>
              <a:t> A </a:t>
            </a:r>
            <a:r>
              <a:rPr lang="en-US" i="1" dirty="0" smtClean="0">
                <a:solidFill>
                  <a:srgbClr val="C00000"/>
                </a:solidFill>
              </a:rPr>
              <a:t>dermatome map </a:t>
            </a:r>
            <a:r>
              <a:rPr lang="en-US" dirty="0" smtClean="0"/>
              <a:t>is a diagram of  the </a:t>
            </a:r>
            <a:r>
              <a:rPr lang="en-US" dirty="0" err="1" smtClean="0"/>
              <a:t>cutaneous</a:t>
            </a:r>
            <a:r>
              <a:rPr lang="en-US" dirty="0" smtClean="0"/>
              <a:t>  regions  innervated by each spinal nerve. Such a map is oversimplified, however, because the dermatomes overlap at their edges by as much as 50%. </a:t>
            </a:r>
          </a:p>
          <a:p>
            <a:r>
              <a:rPr lang="en-US" dirty="0" smtClean="0"/>
              <a:t>Therefore, severance of one sensory nerve root does not entirely deaden sensation from  a  dermatome. </a:t>
            </a:r>
          </a:p>
          <a:p>
            <a:pPr lvl="1"/>
            <a:r>
              <a:rPr lang="en-US" dirty="0" smtClean="0"/>
              <a:t> It  is  necessary  to  sever  or  anesthetize  three sequential spinal nerves to produce a total loss of sensation from one dermatome. </a:t>
            </a:r>
          </a:p>
          <a:p>
            <a:r>
              <a:rPr lang="en-US" dirty="0" smtClean="0"/>
              <a:t>Spinal nerve damage  is assessed by  testing  the dermatomes with pinpricks and noting areas in which the patient has no sensation.</a:t>
            </a:r>
            <a:endParaRPr lang="ru-RU"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457200" y="228600"/>
            <a:ext cx="3810000" cy="5791200"/>
          </a:xfrm>
          <a:prstGeom prst="rect">
            <a:avLst/>
          </a:prstGeom>
          <a:noFill/>
          <a:ln w="9525">
            <a:noFill/>
            <a:miter lim="800000"/>
            <a:headEnd/>
            <a:tailEnd/>
          </a:ln>
          <a:effectLst/>
        </p:spPr>
      </p:pic>
      <p:pic>
        <p:nvPicPr>
          <p:cNvPr id="18435" name="Picture 3"/>
          <p:cNvPicPr>
            <a:picLocks noChangeAspect="1" noChangeArrowheads="1"/>
          </p:cNvPicPr>
          <p:nvPr/>
        </p:nvPicPr>
        <p:blipFill>
          <a:blip r:embed="rId3"/>
          <a:srcRect/>
          <a:stretch>
            <a:fillRect/>
          </a:stretch>
        </p:blipFill>
        <p:spPr bwMode="auto">
          <a:xfrm>
            <a:off x="4648200" y="4953000"/>
            <a:ext cx="3533775" cy="590550"/>
          </a:xfrm>
          <a:prstGeom prst="rect">
            <a:avLst/>
          </a:prstGeom>
          <a:noFill/>
          <a:ln w="9525">
            <a:noFill/>
            <a:miter lim="800000"/>
            <a:headEnd/>
            <a:tailEnd/>
          </a:ln>
          <a:effectLst/>
        </p:spPr>
      </p:pic>
      <p:sp>
        <p:nvSpPr>
          <p:cNvPr id="4" name="Прямоугольник 3"/>
          <p:cNvSpPr/>
          <p:nvPr/>
        </p:nvSpPr>
        <p:spPr>
          <a:xfrm>
            <a:off x="4572000" y="533400"/>
            <a:ext cx="4572000" cy="2031325"/>
          </a:xfrm>
          <a:prstGeom prst="rect">
            <a:avLst/>
          </a:prstGeom>
        </p:spPr>
        <p:txBody>
          <a:bodyPr>
            <a:spAutoFit/>
          </a:bodyPr>
          <a:lstStyle/>
          <a:p>
            <a:r>
              <a:rPr lang="en-US" i="1" dirty="0" smtClean="0">
                <a:solidFill>
                  <a:srgbClr val="C00000"/>
                </a:solidFill>
              </a:rPr>
              <a:t>Dermatomes </a:t>
            </a:r>
            <a:r>
              <a:rPr lang="en-US" dirty="0" smtClean="0"/>
              <a:t>are a defined area of skin to which the sensory component of a spinal nerve is distributed to a specific spinal cord segment. </a:t>
            </a:r>
          </a:p>
          <a:p>
            <a:r>
              <a:rPr lang="en-US" dirty="0" smtClean="0"/>
              <a:t>All dermatomes from the shoulders down relay their sensory information back to the CNS through spinal nerves.</a:t>
            </a:r>
            <a:endParaRPr lang="ru-RU" dirty="0"/>
          </a:p>
        </p:txBody>
      </p:sp>
      <p:sp>
        <p:nvSpPr>
          <p:cNvPr id="5" name="Прямоугольник 4"/>
          <p:cNvSpPr/>
          <p:nvPr/>
        </p:nvSpPr>
        <p:spPr>
          <a:xfrm>
            <a:off x="4572000" y="2667000"/>
            <a:ext cx="4572000" cy="2031325"/>
          </a:xfrm>
          <a:prstGeom prst="rect">
            <a:avLst/>
          </a:prstGeom>
        </p:spPr>
        <p:txBody>
          <a:bodyPr>
            <a:spAutoFit/>
          </a:bodyPr>
          <a:lstStyle/>
          <a:p>
            <a:r>
              <a:rPr lang="en-US" i="1" dirty="0" err="1" smtClean="0">
                <a:solidFill>
                  <a:srgbClr val="C00000"/>
                </a:solidFill>
              </a:rPr>
              <a:t>Myotomes</a:t>
            </a:r>
            <a:r>
              <a:rPr lang="en-US" i="1" dirty="0" smtClean="0">
                <a:solidFill>
                  <a:srgbClr val="C00000"/>
                </a:solidFill>
              </a:rPr>
              <a:t> </a:t>
            </a:r>
            <a:r>
              <a:rPr lang="en-US" dirty="0" smtClean="0"/>
              <a:t>are similar in function to </a:t>
            </a:r>
            <a:r>
              <a:rPr lang="en-US" i="1" dirty="0" smtClean="0">
                <a:solidFill>
                  <a:srgbClr val="C00000"/>
                </a:solidFill>
              </a:rPr>
              <a:t>dermatomes</a:t>
            </a:r>
            <a:r>
              <a:rPr lang="en-US" dirty="0" smtClean="0"/>
              <a:t>, but carry motor stimuli. </a:t>
            </a:r>
          </a:p>
          <a:p>
            <a:r>
              <a:rPr lang="en-US" dirty="0" smtClean="0"/>
              <a:t>They are responsible for segmental </a:t>
            </a:r>
            <a:r>
              <a:rPr lang="en-US" dirty="0" err="1" smtClean="0"/>
              <a:t>innervation</a:t>
            </a:r>
            <a:r>
              <a:rPr lang="en-US" dirty="0" smtClean="0"/>
              <a:t> of skeletal muscle. For example the </a:t>
            </a:r>
            <a:r>
              <a:rPr lang="en-US" i="1" dirty="0" smtClean="0">
                <a:solidFill>
                  <a:srgbClr val="C00000"/>
                </a:solidFill>
              </a:rPr>
              <a:t>diaphragm muscle</a:t>
            </a:r>
            <a:r>
              <a:rPr lang="en-US" dirty="0" smtClean="0"/>
              <a:t>, which is innervated by the C3, C4, and C5 spinal nerves; collectively they form the </a:t>
            </a:r>
            <a:r>
              <a:rPr lang="en-US" dirty="0" err="1" smtClean="0"/>
              <a:t>phrenic</a:t>
            </a:r>
            <a:r>
              <a:rPr lang="en-US" dirty="0" smtClean="0"/>
              <a:t> nerve.</a:t>
            </a:r>
            <a:endParaRPr lang="ru-RU"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D:\booring\work work\лекции\spinal nerves\Screen+Shot+2016-10-16+at+11.28.32+AM.png"/>
          <p:cNvPicPr>
            <a:picLocks noChangeAspect="1" noChangeArrowheads="1"/>
          </p:cNvPicPr>
          <p:nvPr/>
        </p:nvPicPr>
        <p:blipFill>
          <a:blip r:embed="rId2"/>
          <a:srcRect/>
          <a:stretch>
            <a:fillRect/>
          </a:stretch>
        </p:blipFill>
        <p:spPr bwMode="auto">
          <a:xfrm>
            <a:off x="381000" y="238125"/>
            <a:ext cx="5867400" cy="6619875"/>
          </a:xfrm>
          <a:prstGeom prst="rect">
            <a:avLst/>
          </a:prstGeom>
          <a:noFill/>
        </p:spPr>
      </p:pic>
      <p:sp>
        <p:nvSpPr>
          <p:cNvPr id="4" name="Прямоугольник 3"/>
          <p:cNvSpPr/>
          <p:nvPr/>
        </p:nvSpPr>
        <p:spPr>
          <a:xfrm>
            <a:off x="4572000" y="6457890"/>
            <a:ext cx="4572000" cy="400110"/>
          </a:xfrm>
          <a:prstGeom prst="rect">
            <a:avLst/>
          </a:prstGeom>
        </p:spPr>
        <p:txBody>
          <a:bodyPr>
            <a:spAutoFit/>
          </a:bodyPr>
          <a:lstStyle/>
          <a:p>
            <a:r>
              <a:rPr lang="en-US" sz="1000" dirty="0" smtClean="0"/>
              <a:t>https://www.raynersmale.com/blog/2015/1/17/sensation-testing-for-person-with-peripheral-lesion</a:t>
            </a:r>
            <a:endParaRPr lang="ru-RU" sz="10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booring\work work\лекции\spinal nerves\Screen+Shot+2016-10-16+at+11.29.28+AM.png"/>
          <p:cNvPicPr>
            <a:picLocks noChangeAspect="1" noChangeArrowheads="1"/>
          </p:cNvPicPr>
          <p:nvPr/>
        </p:nvPicPr>
        <p:blipFill>
          <a:blip r:embed="rId2"/>
          <a:srcRect/>
          <a:stretch>
            <a:fillRect/>
          </a:stretch>
        </p:blipFill>
        <p:spPr bwMode="auto">
          <a:xfrm>
            <a:off x="265090" y="381000"/>
            <a:ext cx="5030810" cy="5715000"/>
          </a:xfrm>
          <a:prstGeom prst="rect">
            <a:avLst/>
          </a:prstGeom>
          <a:noFill/>
        </p:spPr>
      </p:pic>
      <p:pic>
        <p:nvPicPr>
          <p:cNvPr id="21506" name="Picture 2" descr="D:\booring\work work\лекции\spinal nerves\dermatome_of_hand.jpg"/>
          <p:cNvPicPr>
            <a:picLocks noGrp="1" noChangeAspect="1" noChangeArrowheads="1"/>
          </p:cNvPicPr>
          <p:nvPr>
            <p:ph idx="1"/>
          </p:nvPr>
        </p:nvPicPr>
        <p:blipFill>
          <a:blip r:embed="rId3" cstate="print"/>
          <a:srcRect/>
          <a:stretch>
            <a:fillRect/>
          </a:stretch>
        </p:blipFill>
        <p:spPr bwMode="auto">
          <a:xfrm>
            <a:off x="5391332" y="1981200"/>
            <a:ext cx="3752668" cy="3657600"/>
          </a:xfrm>
          <a:prstGeom prst="rect">
            <a:avLst/>
          </a:prstGeom>
          <a:noFill/>
        </p:spPr>
      </p:pic>
      <p:sp>
        <p:nvSpPr>
          <p:cNvPr id="5" name="Прямоугольник 4"/>
          <p:cNvSpPr/>
          <p:nvPr/>
        </p:nvSpPr>
        <p:spPr>
          <a:xfrm>
            <a:off x="4572000" y="6457890"/>
            <a:ext cx="4572000" cy="400110"/>
          </a:xfrm>
          <a:prstGeom prst="rect">
            <a:avLst/>
          </a:prstGeom>
        </p:spPr>
        <p:txBody>
          <a:bodyPr>
            <a:spAutoFit/>
          </a:bodyPr>
          <a:lstStyle/>
          <a:p>
            <a:r>
              <a:rPr lang="en-US" sz="1000" dirty="0" smtClean="0"/>
              <a:t>https://www.raynersmale.com/blog/2015/1/17/sensation-testing-for-person-with-peripheral-lesion</a:t>
            </a:r>
            <a:endParaRPr lang="ru-RU" sz="10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2530" name="Picture 2" descr="D:\booring\work work\лекции\spinal nerves\6da7bac47482336ee55c836cd26bb80c62762b7a.png"/>
          <p:cNvPicPr>
            <a:picLocks noChangeAspect="1" noChangeArrowheads="1"/>
          </p:cNvPicPr>
          <p:nvPr/>
        </p:nvPicPr>
        <p:blipFill>
          <a:blip r:embed="rId2"/>
          <a:srcRect/>
          <a:stretch>
            <a:fillRect/>
          </a:stretch>
        </p:blipFill>
        <p:spPr bwMode="auto">
          <a:xfrm>
            <a:off x="0" y="0"/>
            <a:ext cx="9144000" cy="6553200"/>
          </a:xfrm>
          <a:prstGeom prst="rect">
            <a:avLst/>
          </a:prstGeom>
          <a:noFill/>
        </p:spPr>
      </p:pic>
      <p:sp>
        <p:nvSpPr>
          <p:cNvPr id="5" name="Прямоугольник 4"/>
          <p:cNvSpPr/>
          <p:nvPr/>
        </p:nvSpPr>
        <p:spPr>
          <a:xfrm>
            <a:off x="0" y="6611779"/>
            <a:ext cx="4572000" cy="246221"/>
          </a:xfrm>
          <a:prstGeom prst="rect">
            <a:avLst/>
          </a:prstGeom>
        </p:spPr>
        <p:txBody>
          <a:bodyPr>
            <a:spAutoFit/>
          </a:bodyPr>
          <a:lstStyle/>
          <a:p>
            <a:r>
              <a:rPr lang="en-US" sz="1000" dirty="0" smtClean="0"/>
              <a:t>https://www.pinterest.com/pin/430586414368483642/</a:t>
            </a:r>
            <a:endParaRPr lang="ru-RU" sz="10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257800"/>
            <a:ext cx="8229600" cy="868363"/>
          </a:xfrm>
        </p:spPr>
        <p:txBody>
          <a:bodyPr>
            <a:normAutofit fontScale="92500" lnSpcReduction="20000"/>
          </a:bodyPr>
          <a:lstStyle/>
          <a:p>
            <a:r>
              <a:rPr lang="en-US" dirty="0" smtClean="0"/>
              <a:t>Sportsmen often have such symptoms (</a:t>
            </a:r>
            <a:r>
              <a:rPr lang="en-US" dirty="0" err="1" smtClean="0"/>
              <a:t>herniations</a:t>
            </a:r>
            <a:r>
              <a:rPr lang="en-US" dirty="0" smtClean="0"/>
              <a:t> – rare, protrusions more often)</a:t>
            </a:r>
            <a:endParaRPr lang="ru-RU" dirty="0"/>
          </a:p>
        </p:txBody>
      </p:sp>
      <p:pic>
        <p:nvPicPr>
          <p:cNvPr id="1026" name="Picture 2" descr="D:\booring\work work\лекции\spinal nerves\0805971d9b497925dca8021416f65d08.png"/>
          <p:cNvPicPr>
            <a:picLocks noChangeAspect="1" noChangeArrowheads="1"/>
          </p:cNvPicPr>
          <p:nvPr/>
        </p:nvPicPr>
        <p:blipFill>
          <a:blip r:embed="rId2"/>
          <a:srcRect/>
          <a:stretch>
            <a:fillRect/>
          </a:stretch>
        </p:blipFill>
        <p:spPr bwMode="auto">
          <a:xfrm>
            <a:off x="838200" y="152400"/>
            <a:ext cx="7315200" cy="48006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143000"/>
            <a:ext cx="8229600" cy="4983163"/>
          </a:xfrm>
        </p:spPr>
        <p:txBody>
          <a:bodyPr>
            <a:normAutofit/>
          </a:bodyPr>
          <a:lstStyle/>
          <a:p>
            <a:r>
              <a:rPr lang="en-US" i="1" dirty="0" smtClean="0">
                <a:solidFill>
                  <a:srgbClr val="C00000"/>
                </a:solidFill>
              </a:rPr>
              <a:t>A nerve </a:t>
            </a:r>
            <a:r>
              <a:rPr lang="en-US" dirty="0" smtClean="0"/>
              <a:t>contains anywhere </a:t>
            </a:r>
            <a:r>
              <a:rPr lang="en-US" i="1" dirty="0" smtClean="0"/>
              <a:t>from a few nerve fibers to (in the optic nerve) a million</a:t>
            </a:r>
            <a:r>
              <a:rPr lang="en-US" dirty="0" smtClean="0"/>
              <a:t>. </a:t>
            </a:r>
          </a:p>
          <a:p>
            <a:r>
              <a:rPr lang="en-US" dirty="0" smtClean="0"/>
              <a:t>Nerves usually have a pearly white color and  resemble  frayed string as  they divide  into smaller and smaller branches. </a:t>
            </a:r>
          </a:p>
          <a:p>
            <a:r>
              <a:rPr lang="en-US" i="1" dirty="0" smtClean="0"/>
              <a:t>As we move away from the spinal nerves proper, the smaller branches are called peripheral nerves, and their disorders are collectively called peripheral neuropathy</a:t>
            </a:r>
            <a:endParaRPr lang="ru-RU"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38200"/>
            <a:ext cx="8229600" cy="5715000"/>
          </a:xfrm>
        </p:spPr>
        <p:txBody>
          <a:bodyPr>
            <a:normAutofit fontScale="70000" lnSpcReduction="20000"/>
          </a:bodyPr>
          <a:lstStyle/>
          <a:p>
            <a:r>
              <a:rPr lang="en-US" dirty="0" smtClean="0"/>
              <a:t>Nerve fibers of the peripheral nervous system are </a:t>
            </a:r>
            <a:r>
              <a:rPr lang="en-US" u="sng" dirty="0" err="1" smtClean="0"/>
              <a:t>ensheathed</a:t>
            </a:r>
            <a:r>
              <a:rPr lang="en-US" u="sng" dirty="0" smtClean="0"/>
              <a:t> in Schwann  cells</a:t>
            </a:r>
            <a:r>
              <a:rPr lang="en-US" dirty="0" smtClean="0"/>
              <a:t>, which  form  a </a:t>
            </a:r>
            <a:r>
              <a:rPr lang="en-US" i="1" dirty="0" err="1" smtClean="0">
                <a:solidFill>
                  <a:srgbClr val="C00000"/>
                </a:solidFill>
              </a:rPr>
              <a:t>neurilemma</a:t>
            </a:r>
            <a:r>
              <a:rPr lang="en-US" i="1" dirty="0" smtClean="0">
                <a:solidFill>
                  <a:srgbClr val="C00000"/>
                </a:solidFill>
              </a:rPr>
              <a:t>  </a:t>
            </a:r>
            <a:r>
              <a:rPr lang="en-US" dirty="0" smtClean="0"/>
              <a:t>and often  a myelin sheath around the axon.</a:t>
            </a:r>
          </a:p>
          <a:p>
            <a:r>
              <a:rPr lang="en-US" dirty="0" smtClean="0"/>
              <a:t> External to the </a:t>
            </a:r>
            <a:r>
              <a:rPr lang="en-US" i="1" dirty="0" err="1" smtClean="0">
                <a:solidFill>
                  <a:srgbClr val="C00000"/>
                </a:solidFill>
              </a:rPr>
              <a:t>neurilemma</a:t>
            </a:r>
            <a:r>
              <a:rPr lang="en-US" dirty="0" smtClean="0"/>
              <a:t>, each fiber is surrounded by a basal lamina and then a thin sleeve of loose connective tissue called the </a:t>
            </a:r>
            <a:r>
              <a:rPr lang="en-US" i="1" dirty="0" err="1" smtClean="0">
                <a:solidFill>
                  <a:srgbClr val="C00000"/>
                </a:solidFill>
              </a:rPr>
              <a:t>endoneurium</a:t>
            </a:r>
            <a:r>
              <a:rPr lang="en-US" dirty="0" smtClean="0"/>
              <a:t>. </a:t>
            </a:r>
          </a:p>
          <a:p>
            <a:r>
              <a:rPr lang="en-US" dirty="0" smtClean="0"/>
              <a:t>In most nerves, the fibers are gathered in bundles called fascicles, each wrapped  in a sheath called  the </a:t>
            </a:r>
            <a:r>
              <a:rPr lang="en-US" i="1" dirty="0" err="1" smtClean="0">
                <a:solidFill>
                  <a:srgbClr val="C00000"/>
                </a:solidFill>
              </a:rPr>
              <a:t>perineurium</a:t>
            </a:r>
            <a:r>
              <a:rPr lang="en-US" dirty="0" smtClean="0"/>
              <a:t>. </a:t>
            </a:r>
          </a:p>
          <a:p>
            <a:pPr lvl="1"/>
            <a:r>
              <a:rPr lang="en-US" dirty="0" smtClean="0"/>
              <a:t>The </a:t>
            </a:r>
            <a:r>
              <a:rPr lang="en-US" dirty="0" err="1" smtClean="0"/>
              <a:t>perineurium</a:t>
            </a:r>
            <a:r>
              <a:rPr lang="en-US" dirty="0" smtClean="0"/>
              <a:t>  is composed of up to 20 layers of overlapping, </a:t>
            </a:r>
            <a:r>
              <a:rPr lang="en-US" dirty="0" err="1" smtClean="0"/>
              <a:t>squamous</a:t>
            </a:r>
            <a:r>
              <a:rPr lang="en-US" dirty="0" smtClean="0"/>
              <a:t>, epithelium like cells. Several fascicles are then bundled together and wrapped in an outer </a:t>
            </a:r>
            <a:r>
              <a:rPr lang="en-US" i="1" dirty="0" err="1" smtClean="0">
                <a:solidFill>
                  <a:srgbClr val="C00000"/>
                </a:solidFill>
              </a:rPr>
              <a:t>epineurium</a:t>
            </a:r>
            <a:r>
              <a:rPr lang="en-US" dirty="0" smtClean="0"/>
              <a:t> to compose the nerve as a whole. </a:t>
            </a:r>
          </a:p>
          <a:p>
            <a:pPr lvl="1"/>
            <a:r>
              <a:rPr lang="en-US" dirty="0" smtClean="0"/>
              <a:t>The </a:t>
            </a:r>
            <a:r>
              <a:rPr lang="en-US" i="1" dirty="0" err="1" smtClean="0">
                <a:solidFill>
                  <a:srgbClr val="C00000"/>
                </a:solidFill>
              </a:rPr>
              <a:t>epineurium</a:t>
            </a:r>
            <a:r>
              <a:rPr lang="en-US" dirty="0" smtClean="0"/>
              <a:t> consists of dense irregular connective tissue and protects the nerve from stretching and injury. </a:t>
            </a:r>
          </a:p>
          <a:p>
            <a:pPr lvl="1">
              <a:buNone/>
            </a:pPr>
            <a:endParaRPr lang="en-US" dirty="0" smtClean="0"/>
          </a:p>
          <a:p>
            <a:r>
              <a:rPr lang="en-US" dirty="0" smtClean="0"/>
              <a:t>Nerves have a high metabolic rate and need a plentiful blood supply, which is furnished by blood vessels that penetrate these connective tissue coverings</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85800"/>
            <a:ext cx="8229600" cy="5440363"/>
          </a:xfrm>
        </p:spPr>
        <p:txBody>
          <a:bodyPr/>
          <a:lstStyle/>
          <a:p>
            <a:pPr>
              <a:buFont typeface="Wingdings" pitchFamily="2" charset="2"/>
              <a:buChar char="v"/>
            </a:pPr>
            <a:r>
              <a:rPr lang="en-US" dirty="0" smtClean="0"/>
              <a:t> How does  the  structure of a nerve compare  to  that of a  skeletal muscle?</a:t>
            </a:r>
          </a:p>
          <a:p>
            <a:pPr>
              <a:buFont typeface="Wingdings" pitchFamily="2" charset="2"/>
              <a:buChar char="v"/>
            </a:pPr>
            <a:endParaRPr lang="en-US" dirty="0" smtClean="0"/>
          </a:p>
          <a:p>
            <a:pPr>
              <a:buNone/>
            </a:pPr>
            <a:endParaRPr lang="en-US" dirty="0" smtClean="0"/>
          </a:p>
          <a:p>
            <a:pPr>
              <a:buFont typeface="Wingdings" pitchFamily="2" charset="2"/>
              <a:buChar char="v"/>
            </a:pPr>
            <a:r>
              <a:rPr lang="en-US" dirty="0" smtClean="0"/>
              <a:t> Which  of  the  descriptive  terms  for nerves have similar counterparts in muscle histology?</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33400"/>
            <a:ext cx="8229600" cy="5592763"/>
          </a:xfrm>
        </p:spPr>
        <p:txBody>
          <a:bodyPr>
            <a:normAutofit/>
          </a:bodyPr>
          <a:lstStyle/>
          <a:p>
            <a:r>
              <a:rPr lang="en-US" dirty="0" smtClean="0"/>
              <a:t>As we know, peripheral nerve fibers are of two kinds: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sz="1100" dirty="0" smtClean="0"/>
              <a:t>https://</a:t>
            </a:r>
            <a:r>
              <a:rPr lang="en-US" sz="1100" dirty="0" smtClean="0"/>
              <a:t>da.wikipedia.org/wiki/Fil:Afferent_and_efferent_neurons_en.svg</a:t>
            </a:r>
            <a:r>
              <a:rPr lang="ru-RU" sz="1100" dirty="0" smtClean="0"/>
              <a:t>            </a:t>
            </a:r>
            <a:r>
              <a:rPr lang="en-US" sz="1100" dirty="0" smtClean="0"/>
              <a:t>https</a:t>
            </a:r>
            <a:r>
              <a:rPr lang="en-US" sz="1100" dirty="0" smtClean="0"/>
              <a:t>://www.pinterest.com/pin/782641241468613248/</a:t>
            </a:r>
            <a:endParaRPr lang="en-US" sz="1100" dirty="0" smtClean="0"/>
          </a:p>
          <a:p>
            <a:pPr>
              <a:buNone/>
            </a:pPr>
            <a:endParaRPr lang="en-US" dirty="0" smtClean="0"/>
          </a:p>
          <a:p>
            <a:endParaRPr lang="en-US" dirty="0" smtClean="0"/>
          </a:p>
        </p:txBody>
      </p:sp>
      <p:graphicFrame>
        <p:nvGraphicFramePr>
          <p:cNvPr id="4" name="Схема 3"/>
          <p:cNvGraphicFramePr/>
          <p:nvPr/>
        </p:nvGraphicFramePr>
        <p:xfrm>
          <a:off x="228600" y="2209800"/>
          <a:ext cx="8382000"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600200" y="152400"/>
            <a:ext cx="5410200" cy="5734050"/>
          </a:xfrm>
          <a:prstGeom prst="rect">
            <a:avLst/>
          </a:prstGeom>
          <a:noFill/>
          <a:ln w="9525">
            <a:noFill/>
            <a:miter lim="800000"/>
            <a:headEnd/>
            <a:tailEnd/>
          </a:ln>
          <a:effectLst/>
        </p:spPr>
      </p:pic>
      <p:pic>
        <p:nvPicPr>
          <p:cNvPr id="1027" name="Picture 3"/>
          <p:cNvPicPr>
            <a:picLocks noGrp="1" noChangeAspect="1" noChangeArrowheads="1"/>
          </p:cNvPicPr>
          <p:nvPr>
            <p:ph idx="1"/>
          </p:nvPr>
        </p:nvPicPr>
        <p:blipFill>
          <a:blip r:embed="rId3"/>
          <a:srcRect/>
          <a:stretch>
            <a:fillRect/>
          </a:stretch>
        </p:blipFill>
        <p:spPr bwMode="auto">
          <a:xfrm>
            <a:off x="1828800" y="6181725"/>
            <a:ext cx="5000625" cy="676275"/>
          </a:xfrm>
          <a:prstGeom prst="rect">
            <a:avLst/>
          </a:prstGeom>
          <a:noFill/>
          <a:ln w="9525">
            <a:noFill/>
            <a:miter lim="800000"/>
            <a:headEnd/>
            <a:tailEnd/>
          </a:ln>
          <a:effectLst/>
        </p:spPr>
      </p:pic>
      <p:sp>
        <p:nvSpPr>
          <p:cNvPr id="4" name="TextBox 3"/>
          <p:cNvSpPr txBox="1"/>
          <p:nvPr/>
        </p:nvSpPr>
        <p:spPr>
          <a:xfrm>
            <a:off x="6934200" y="6248400"/>
            <a:ext cx="1752600" cy="400110"/>
          </a:xfrm>
          <a:prstGeom prst="rect">
            <a:avLst/>
          </a:prstGeom>
          <a:noFill/>
        </p:spPr>
        <p:txBody>
          <a:bodyPr wrap="square" rtlCol="0">
            <a:spAutoFit/>
          </a:bodyPr>
          <a:lstStyle/>
          <a:p>
            <a:r>
              <a:rPr lang="en-US" sz="1000" dirty="0" smtClean="0"/>
              <a:t>Netter’s essential physiology;2009</a:t>
            </a:r>
            <a:endParaRPr lang="ru-RU"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TotalTime>
  <Words>1842</Words>
  <PresentationFormat>Экран (4:3)</PresentationFormat>
  <Paragraphs>136</Paragraphs>
  <Slides>47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47</vt:i4>
      </vt:variant>
    </vt:vector>
  </HeadingPairs>
  <TitlesOfParts>
    <vt:vector size="48" baseType="lpstr">
      <vt:lpstr>Office Theme</vt:lpstr>
      <vt:lpstr>Слайд 1</vt:lpstr>
      <vt:lpstr>LEARNING OUTCOMES</vt:lpstr>
      <vt:lpstr>1. Describe the anatomy of nerves and ganglia in general</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2. Describe the attachments of a spinal nerve to the spinal cord</vt:lpstr>
      <vt:lpstr>Слайд 15</vt:lpstr>
      <vt:lpstr>Слайд 16</vt:lpstr>
      <vt:lpstr>Слайд 17</vt:lpstr>
      <vt:lpstr>Слайд 18</vt:lpstr>
      <vt:lpstr>Слайд 19</vt:lpstr>
      <vt:lpstr>Слайд 20</vt:lpstr>
      <vt:lpstr>Слайд 21</vt:lpstr>
      <vt:lpstr>3. Trace the branches of a spinal nerve distal to its attachments</vt:lpstr>
      <vt:lpstr>Слайд 23</vt:lpstr>
      <vt:lpstr>Слайд 24</vt:lpstr>
      <vt:lpstr>Слайд 25</vt:lpstr>
      <vt:lpstr>Слайд 26</vt:lpstr>
      <vt:lpstr>Слайд 27</vt:lpstr>
      <vt:lpstr>4. Name the five plexus of spinal nerves and describe their general anatomy</vt:lpstr>
      <vt:lpstr>Слайд 29</vt:lpstr>
      <vt:lpstr>Слайд 30</vt:lpstr>
      <vt:lpstr>Слайд 31</vt:lpstr>
      <vt:lpstr>Слайд 32</vt:lpstr>
      <vt:lpstr>5. Name the some major nerves that arise from each plexus </vt:lpstr>
      <vt:lpstr>Слайд 34</vt:lpstr>
      <vt:lpstr>Слайд 35</vt:lpstr>
      <vt:lpstr>Слайд 36</vt:lpstr>
      <vt:lpstr>Слайд 37</vt:lpstr>
      <vt:lpstr>Слайд 38</vt:lpstr>
      <vt:lpstr>Слайд 39</vt:lpstr>
      <vt:lpstr>Слайд 40</vt:lpstr>
      <vt:lpstr>Слайд 41</vt:lpstr>
      <vt:lpstr>6. Explain the relationship of dermatomes to the spinal nerve</vt:lpstr>
      <vt:lpstr>Слайд 43</vt:lpstr>
      <vt:lpstr>Слайд 44</vt:lpstr>
      <vt:lpstr>Слайд 45</vt:lpstr>
      <vt:lpstr>Слайд 46</vt:lpstr>
      <vt:lpstr>Слайд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Владелец</cp:lastModifiedBy>
  <cp:revision>29</cp:revision>
  <dcterms:modified xsi:type="dcterms:W3CDTF">2020-09-12T09:58:45Z</dcterms:modified>
</cp:coreProperties>
</file>